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lexandria" charset="-78"/>
      <p:regular r:id="rId16"/>
    </p:embeddedFont>
    <p:embeddedFont>
      <p:font typeface="Arimo Bold" charset="0"/>
      <p:regular r:id="rId17"/>
    </p:embeddedFont>
    <p:embeddedFont>
      <p:font typeface="Calibri" pitchFamily="34" charset="0"/>
      <p:regular r:id="rId18"/>
      <p:bold r:id="rId19"/>
      <p:italic r:id="rId20"/>
      <p:boldItalic r:id="rId21"/>
    </p:embeddedFont>
    <p:embeddedFont>
      <p:font typeface="Consolas" pitchFamily="49" charset="0"/>
      <p:regular r:id="rId22"/>
      <p:bold r:id="rId23"/>
      <p:italic r:id="rId24"/>
      <p:boldItalic r:id="rId25"/>
    </p:embeddedFont>
    <p:embeddedFont>
      <p:font typeface="Arimo" charset="0"/>
      <p:regular r:id="rId26"/>
    </p:embeddedFont>
    <p:embeddedFont>
      <p:font typeface="Arimo Italics" charset="0"/>
      <p:regular r:id="rId27"/>
    </p:embeddedFont>
    <p:embeddedFont>
      <p:font typeface="Alexandria Bold" charset="-78"/>
      <p:regular r:id="rId28"/>
    </p:embeddedFont>
    <p:embeddedFont>
      <p:font typeface="League Spartan"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0" d="100"/>
          <a:sy n="50" d="100"/>
        </p:scale>
        <p:origin x="-946" y="-23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7.svg>
</file>

<file path=ppt/media/image18.png>
</file>

<file path=ppt/media/image19.png>
</file>

<file path=ppt/media/image2.png>
</file>

<file path=ppt/media/image20.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6.svg>
</file>

<file path=ppt/media/image37.png>
</file>

<file path=ppt/media/image38.svg>
</file>

<file path=ppt/media/image4.png>
</file>

<file path=ppt/media/image40.svg>
</file>

<file path=ppt/media/image42.svg>
</file>

<file path=ppt/media/image44.svg>
</file>

<file path=ppt/media/image5.png>
</file>

<file path=ppt/media/image5.svg>
</file>

<file path=ppt/media/image6.png>
</file>

<file path=ppt/media/image7.png>
</file>

<file path=ppt/media/image7.sv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13.01.2026</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1/13/2026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1/13/2026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1/13/2026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1/13/2026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44.svg"/><Relationship Id="rId3" Type="http://schemas.openxmlformats.org/officeDocument/2006/relationships/image" Target="../media/image29.png"/><Relationship Id="rId7" Type="http://schemas.openxmlformats.org/officeDocument/2006/relationships/image" Target="../media/image38.svg"/><Relationship Id="rId12"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42.svg"/><Relationship Id="rId5" Type="http://schemas.openxmlformats.org/officeDocument/2006/relationships/image" Target="../media/image36.svg"/><Relationship Id="rId10" Type="http://schemas.openxmlformats.org/officeDocument/2006/relationships/image" Target="../media/image33.png"/><Relationship Id="rId4" Type="http://schemas.openxmlformats.org/officeDocument/2006/relationships/image" Target="../media/image30.png"/><Relationship Id="rId9" Type="http://schemas.openxmlformats.org/officeDocument/2006/relationships/image" Target="../media/image40.sv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gamma.app/?utm_source=made-with-gamma" TargetMode="External"/><Relationship Id="rId7" Type="http://schemas.openxmlformats.org/officeDocument/2006/relationships/image" Target="../media/image5.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png"/><Relationship Id="rId10" Type="http://schemas.openxmlformats.org/officeDocument/2006/relationships/image" Target="../media/image6.png"/><Relationship Id="rId4" Type="http://schemas.openxmlformats.org/officeDocument/2006/relationships/image" Target="../media/image2.png"/><Relationship Id="rId9" Type="http://schemas.openxmlformats.org/officeDocument/2006/relationships/image" Target="../media/image7.sv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7.svg"/><Relationship Id="rId4" Type="http://schemas.openxmlformats.org/officeDocument/2006/relationships/image" Target="../media/image8.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20.sv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grpSp>
        <p:nvGrpSpPr>
          <p:cNvPr id="6" name="Group 6"/>
          <p:cNvGrpSpPr>
            <a:grpSpLocks noChangeAspect="1"/>
          </p:cNvGrpSpPr>
          <p:nvPr/>
        </p:nvGrpSpPr>
        <p:grpSpPr>
          <a:xfrm>
            <a:off x="1143000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3"/>
              <a:stretch>
                <a:fillRect/>
              </a:stretch>
            </a:blipFill>
          </p:spPr>
        </p:sp>
      </p:grpSp>
      <p:sp>
        <p:nvSpPr>
          <p:cNvPr id="8" name="TextBox 8"/>
          <p:cNvSpPr txBox="1"/>
          <p:nvPr/>
        </p:nvSpPr>
        <p:spPr>
          <a:xfrm>
            <a:off x="992238" y="3779936"/>
            <a:ext cx="9445526" cy="1810047"/>
          </a:xfrm>
          <a:prstGeom prst="rect">
            <a:avLst/>
          </a:prstGeom>
        </p:spPr>
        <p:txBody>
          <a:bodyPr lIns="0" tIns="0" rIns="0" bIns="0" rtlCol="0" anchor="t">
            <a:spAutoFit/>
          </a:bodyPr>
          <a:lstStyle/>
          <a:p>
            <a:pPr algn="l">
              <a:lnSpc>
                <a:spcPts val="6937"/>
              </a:lnSpc>
            </a:pPr>
            <a:r>
              <a:rPr lang="en-US" sz="5562">
                <a:solidFill>
                  <a:srgbClr val="1B1B27"/>
                </a:solidFill>
                <a:latin typeface="Alexandria"/>
                <a:ea typeface="Alexandria"/>
                <a:cs typeface="Alexandria"/>
                <a:sym typeface="Alexandria"/>
              </a:rPr>
              <a:t>Insurance Customer Response Prediction</a:t>
            </a:r>
          </a:p>
        </p:txBody>
      </p:sp>
      <p:sp>
        <p:nvSpPr>
          <p:cNvPr id="9" name="TextBox 9"/>
          <p:cNvSpPr txBox="1"/>
          <p:nvPr/>
        </p:nvSpPr>
        <p:spPr>
          <a:xfrm>
            <a:off x="992238" y="5910411"/>
            <a:ext cx="9445526" cy="558404"/>
          </a:xfrm>
          <a:prstGeom prst="rect">
            <a:avLst/>
          </a:prstGeom>
        </p:spPr>
        <p:txBody>
          <a:bodyPr lIns="0" tIns="0" rIns="0" bIns="0" rtlCol="0" anchor="t">
            <a:spAutoFit/>
          </a:bodyPr>
          <a:lstStyle/>
          <a:p>
            <a:pPr algn="l">
              <a:lnSpc>
                <a:spcPts val="3562"/>
              </a:lnSpc>
            </a:pPr>
            <a:r>
              <a:rPr lang="en-US" sz="2187">
                <a:solidFill>
                  <a:srgbClr val="404155"/>
                </a:solidFill>
                <a:latin typeface="Arimo"/>
                <a:ea typeface="Arimo"/>
                <a:cs typeface="Arimo"/>
                <a:sym typeface="Arimo"/>
              </a:rPr>
              <a:t>Predicting Customer Interest in Insurance Policy Offers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sp>
        <p:nvSpPr>
          <p:cNvPr id="6" name="TextBox 6"/>
          <p:cNvSpPr txBox="1"/>
          <p:nvPr/>
        </p:nvSpPr>
        <p:spPr>
          <a:xfrm>
            <a:off x="525215" y="403175"/>
            <a:ext cx="3751957" cy="478483"/>
          </a:xfrm>
          <a:prstGeom prst="rect">
            <a:avLst/>
          </a:prstGeom>
        </p:spPr>
        <p:txBody>
          <a:bodyPr lIns="0" tIns="0" rIns="0" bIns="0" rtlCol="0" anchor="t">
            <a:spAutoFit/>
          </a:bodyPr>
          <a:lstStyle/>
          <a:p>
            <a:pPr algn="l">
              <a:lnSpc>
                <a:spcPts val="3687"/>
              </a:lnSpc>
            </a:pPr>
            <a:r>
              <a:rPr lang="en-US" sz="2937">
                <a:solidFill>
                  <a:srgbClr val="1B1B27"/>
                </a:solidFill>
                <a:latin typeface="Alexandria"/>
                <a:ea typeface="Alexandria"/>
                <a:cs typeface="Alexandria"/>
                <a:sym typeface="Alexandria"/>
              </a:rPr>
              <a:t>Results &amp; Insights</a:t>
            </a:r>
          </a:p>
        </p:txBody>
      </p:sp>
      <p:grpSp>
        <p:nvGrpSpPr>
          <p:cNvPr id="7" name="Group 7"/>
          <p:cNvGrpSpPr>
            <a:grpSpLocks noChangeAspect="1"/>
          </p:cNvGrpSpPr>
          <p:nvPr/>
        </p:nvGrpSpPr>
        <p:grpSpPr>
          <a:xfrm>
            <a:off x="525215" y="1275457"/>
            <a:ext cx="7563943" cy="1488579"/>
            <a:chOff x="0" y="0"/>
            <a:chExt cx="10167938" cy="2001043"/>
          </a:xfrm>
        </p:grpSpPr>
        <p:sp>
          <p:nvSpPr>
            <p:cNvPr id="8" name="Freeform 8" descr="preencoded.png"/>
            <p:cNvSpPr/>
            <p:nvPr/>
          </p:nvSpPr>
          <p:spPr>
            <a:xfrm>
              <a:off x="0" y="0"/>
              <a:ext cx="10168001" cy="2001012"/>
            </a:xfrm>
            <a:custGeom>
              <a:avLst/>
              <a:gdLst/>
              <a:ahLst/>
              <a:cxnLst/>
              <a:rect l="l" t="t" r="r" b="b"/>
              <a:pathLst>
                <a:path w="10168001" h="2001012">
                  <a:moveTo>
                    <a:pt x="0" y="0"/>
                  </a:moveTo>
                  <a:lnTo>
                    <a:pt x="10168001" y="0"/>
                  </a:lnTo>
                  <a:lnTo>
                    <a:pt x="10168001" y="2001012"/>
                  </a:lnTo>
                  <a:lnTo>
                    <a:pt x="0" y="2001012"/>
                  </a:lnTo>
                  <a:lnTo>
                    <a:pt x="0" y="0"/>
                  </a:lnTo>
                  <a:close/>
                </a:path>
              </a:pathLst>
            </a:custGeom>
            <a:blipFill>
              <a:blip r:embed="rId3"/>
              <a:stretch>
                <a:fillRect t="-115" b="-116"/>
              </a:stretch>
            </a:blipFill>
          </p:spPr>
        </p:sp>
      </p:grpSp>
      <p:sp>
        <p:nvSpPr>
          <p:cNvPr id="9" name="TextBox 9"/>
          <p:cNvSpPr txBox="1"/>
          <p:nvPr/>
        </p:nvSpPr>
        <p:spPr>
          <a:xfrm>
            <a:off x="544265" y="2754511"/>
            <a:ext cx="9491811" cy="801371"/>
          </a:xfrm>
          <a:prstGeom prst="rect">
            <a:avLst/>
          </a:prstGeom>
        </p:spPr>
        <p:txBody>
          <a:bodyPr lIns="0" tIns="0" rIns="0" bIns="0" rtlCol="0" anchor="t">
            <a:spAutoFit/>
          </a:bodyPr>
          <a:lstStyle/>
          <a:p>
            <a:pPr algn="l">
              <a:lnSpc>
                <a:spcPts val="3259"/>
              </a:lnSpc>
            </a:pPr>
            <a:r>
              <a:rPr lang="en-US" sz="2037">
                <a:solidFill>
                  <a:srgbClr val="4D4D4D"/>
                </a:solidFill>
                <a:latin typeface="Arimo"/>
                <a:ea typeface="Arimo"/>
                <a:cs typeface="Arimo"/>
                <a:sym typeface="Arimo"/>
              </a:rPr>
              <a:t>Logistic Regression gives highest recall. Random Forest gives highest accuracy but low recall</a:t>
            </a:r>
            <a:r>
              <a:rPr lang="en-US" sz="2037">
                <a:solidFill>
                  <a:srgbClr val="404155"/>
                </a:solidFill>
                <a:latin typeface="Arimo"/>
                <a:ea typeface="Arimo"/>
                <a:cs typeface="Arimo"/>
                <a:sym typeface="Arimo"/>
              </a:rPr>
              <a:t>.</a:t>
            </a:r>
          </a:p>
        </p:txBody>
      </p:sp>
      <p:sp>
        <p:nvSpPr>
          <p:cNvPr id="10" name="TextBox 10"/>
          <p:cNvSpPr txBox="1"/>
          <p:nvPr/>
        </p:nvSpPr>
        <p:spPr>
          <a:xfrm>
            <a:off x="9746153" y="823941"/>
            <a:ext cx="7379494" cy="373381"/>
          </a:xfrm>
          <a:prstGeom prst="rect">
            <a:avLst/>
          </a:prstGeom>
        </p:spPr>
        <p:txBody>
          <a:bodyPr lIns="0" tIns="0" rIns="0" bIns="0" rtlCol="0" anchor="t">
            <a:spAutoFit/>
          </a:bodyPr>
          <a:lstStyle/>
          <a:p>
            <a:pPr algn="l">
              <a:lnSpc>
                <a:spcPts val="2939"/>
              </a:lnSpc>
            </a:pPr>
            <a:r>
              <a:rPr lang="en-US" sz="1837" b="1">
                <a:solidFill>
                  <a:srgbClr val="404155"/>
                </a:solidFill>
                <a:latin typeface="Arimo Bold"/>
                <a:ea typeface="Arimo Bold"/>
                <a:cs typeface="Arimo Bold"/>
                <a:sym typeface="Arimo Bold"/>
              </a:rPr>
              <a:t>Tuned Random Forest (Selected Model)</a:t>
            </a:r>
          </a:p>
        </p:txBody>
      </p:sp>
      <p:sp>
        <p:nvSpPr>
          <p:cNvPr id="11" name="TextBox 11"/>
          <p:cNvSpPr txBox="1"/>
          <p:nvPr/>
        </p:nvSpPr>
        <p:spPr>
          <a:xfrm>
            <a:off x="10036076" y="1270445"/>
            <a:ext cx="7379494" cy="377826"/>
          </a:xfrm>
          <a:prstGeom prst="rect">
            <a:avLst/>
          </a:prstGeom>
        </p:spPr>
        <p:txBody>
          <a:bodyPr lIns="0" tIns="0" rIns="0" bIns="0" rtlCol="0" anchor="t">
            <a:spAutoFit/>
          </a:bodyPr>
          <a:lstStyle/>
          <a:p>
            <a:pPr algn="l">
              <a:lnSpc>
                <a:spcPts val="3099"/>
              </a:lnSpc>
            </a:pPr>
            <a:r>
              <a:rPr lang="en-US" sz="1937" b="1">
                <a:solidFill>
                  <a:srgbClr val="404155"/>
                </a:solidFill>
                <a:latin typeface="Arimo Bold"/>
                <a:ea typeface="Arimo Bold"/>
                <a:cs typeface="Arimo Bold"/>
                <a:sym typeface="Arimo Bold"/>
              </a:rPr>
              <a:t>Final Hyperparameters:</a:t>
            </a:r>
          </a:p>
        </p:txBody>
      </p:sp>
      <p:sp>
        <p:nvSpPr>
          <p:cNvPr id="12" name="TextBox 12"/>
          <p:cNvSpPr txBox="1"/>
          <p:nvPr/>
        </p:nvSpPr>
        <p:spPr>
          <a:xfrm>
            <a:off x="10081915" y="1650860"/>
            <a:ext cx="7379494" cy="394336"/>
          </a:xfrm>
          <a:prstGeom prst="rect">
            <a:avLst/>
          </a:prstGeom>
        </p:spPr>
        <p:txBody>
          <a:bodyPr lIns="0" tIns="0" rIns="0" bIns="0" rtlCol="0" anchor="t">
            <a:spAutoFit/>
          </a:bodyPr>
          <a:lstStyle/>
          <a:p>
            <a:pPr marL="305392" lvl="1" indent="-152696" algn="l">
              <a:lnSpc>
                <a:spcPts val="3374"/>
              </a:lnSpc>
              <a:buFont typeface="Arial"/>
              <a:buChar char="•"/>
            </a:pPr>
            <a:r>
              <a:rPr lang="en-US" sz="2024">
                <a:solidFill>
                  <a:srgbClr val="404155"/>
                </a:solidFill>
                <a:latin typeface="Arimo"/>
                <a:ea typeface="Arimo"/>
                <a:cs typeface="Arimo"/>
                <a:sym typeface="Arimo"/>
              </a:rPr>
              <a:t>n_estimators = 300</a:t>
            </a:r>
          </a:p>
        </p:txBody>
      </p:sp>
      <p:sp>
        <p:nvSpPr>
          <p:cNvPr id="13" name="TextBox 13"/>
          <p:cNvSpPr txBox="1"/>
          <p:nvPr/>
        </p:nvSpPr>
        <p:spPr>
          <a:xfrm>
            <a:off x="10036076" y="1963590"/>
            <a:ext cx="7379494" cy="484930"/>
          </a:xfrm>
          <a:prstGeom prst="rect">
            <a:avLst/>
          </a:prstGeom>
        </p:spPr>
        <p:txBody>
          <a:bodyPr lIns="0" tIns="0" rIns="0" bIns="0" rtlCol="0" anchor="t">
            <a:spAutoFit/>
          </a:bodyPr>
          <a:lstStyle/>
          <a:p>
            <a:pPr marL="365715" lvl="1" indent="-182858" algn="l">
              <a:lnSpc>
                <a:spcPts val="4041"/>
              </a:lnSpc>
              <a:buFont typeface="Arial"/>
              <a:buChar char="•"/>
            </a:pPr>
            <a:r>
              <a:rPr lang="en-US" sz="2424">
                <a:solidFill>
                  <a:srgbClr val="404155"/>
                </a:solidFill>
                <a:latin typeface="Arimo"/>
                <a:ea typeface="Arimo"/>
                <a:cs typeface="Arimo"/>
                <a:sym typeface="Arimo"/>
              </a:rPr>
              <a:t>max_depth = 20</a:t>
            </a:r>
          </a:p>
        </p:txBody>
      </p:sp>
      <p:sp>
        <p:nvSpPr>
          <p:cNvPr id="14" name="TextBox 14"/>
          <p:cNvSpPr txBox="1"/>
          <p:nvPr/>
        </p:nvSpPr>
        <p:spPr>
          <a:xfrm>
            <a:off x="10066734" y="2369700"/>
            <a:ext cx="7379494" cy="394336"/>
          </a:xfrm>
          <a:prstGeom prst="rect">
            <a:avLst/>
          </a:prstGeom>
        </p:spPr>
        <p:txBody>
          <a:bodyPr lIns="0" tIns="0" rIns="0" bIns="0" rtlCol="0" anchor="t">
            <a:spAutoFit/>
          </a:bodyPr>
          <a:lstStyle/>
          <a:p>
            <a:pPr marL="305392" lvl="1" indent="-152696" algn="l">
              <a:lnSpc>
                <a:spcPts val="3374"/>
              </a:lnSpc>
              <a:buFont typeface="Arial"/>
              <a:buChar char="•"/>
            </a:pPr>
            <a:r>
              <a:rPr lang="en-US" sz="2024">
                <a:solidFill>
                  <a:srgbClr val="404155"/>
                </a:solidFill>
                <a:latin typeface="Arimo"/>
                <a:ea typeface="Arimo"/>
                <a:cs typeface="Arimo"/>
                <a:sym typeface="Arimo"/>
              </a:rPr>
              <a:t>min_samples_split = 5</a:t>
            </a:r>
          </a:p>
        </p:txBody>
      </p:sp>
      <p:sp>
        <p:nvSpPr>
          <p:cNvPr id="15" name="TextBox 15"/>
          <p:cNvSpPr txBox="1"/>
          <p:nvPr/>
        </p:nvSpPr>
        <p:spPr>
          <a:xfrm>
            <a:off x="10036076" y="2648009"/>
            <a:ext cx="7379494" cy="394336"/>
          </a:xfrm>
          <a:prstGeom prst="rect">
            <a:avLst/>
          </a:prstGeom>
        </p:spPr>
        <p:txBody>
          <a:bodyPr lIns="0" tIns="0" rIns="0" bIns="0" rtlCol="0" anchor="t">
            <a:spAutoFit/>
          </a:bodyPr>
          <a:lstStyle/>
          <a:p>
            <a:pPr marL="305392" lvl="1" indent="-152696" algn="l">
              <a:lnSpc>
                <a:spcPts val="3374"/>
              </a:lnSpc>
              <a:buFont typeface="Arial"/>
              <a:buChar char="•"/>
            </a:pPr>
            <a:r>
              <a:rPr lang="en-US" sz="2024">
                <a:solidFill>
                  <a:srgbClr val="404155"/>
                </a:solidFill>
                <a:latin typeface="Arimo"/>
                <a:ea typeface="Arimo"/>
                <a:cs typeface="Arimo"/>
                <a:sym typeface="Arimo"/>
              </a:rPr>
              <a:t>min_samples_leaf = 2</a:t>
            </a:r>
          </a:p>
        </p:txBody>
      </p:sp>
      <p:sp>
        <p:nvSpPr>
          <p:cNvPr id="16" name="TextBox 16"/>
          <p:cNvSpPr txBox="1"/>
          <p:nvPr/>
        </p:nvSpPr>
        <p:spPr>
          <a:xfrm>
            <a:off x="10081915" y="2947095"/>
            <a:ext cx="7379494" cy="394336"/>
          </a:xfrm>
          <a:prstGeom prst="rect">
            <a:avLst/>
          </a:prstGeom>
        </p:spPr>
        <p:txBody>
          <a:bodyPr lIns="0" tIns="0" rIns="0" bIns="0" rtlCol="0" anchor="t">
            <a:spAutoFit/>
          </a:bodyPr>
          <a:lstStyle/>
          <a:p>
            <a:pPr marL="305392" lvl="1" indent="-152696" algn="l">
              <a:lnSpc>
                <a:spcPts val="3374"/>
              </a:lnSpc>
              <a:buFont typeface="Arial"/>
              <a:buChar char="•"/>
            </a:pPr>
            <a:r>
              <a:rPr lang="en-US" sz="2024">
                <a:solidFill>
                  <a:srgbClr val="404155"/>
                </a:solidFill>
                <a:latin typeface="Arimo"/>
                <a:ea typeface="Arimo"/>
                <a:cs typeface="Arimo"/>
                <a:sym typeface="Arimo"/>
              </a:rPr>
              <a:t>class_weight = balanced</a:t>
            </a:r>
          </a:p>
        </p:txBody>
      </p:sp>
      <p:sp>
        <p:nvSpPr>
          <p:cNvPr id="17" name="TextBox 17"/>
          <p:cNvSpPr txBox="1"/>
          <p:nvPr/>
        </p:nvSpPr>
        <p:spPr>
          <a:xfrm>
            <a:off x="10136982" y="3274756"/>
            <a:ext cx="7379494" cy="390738"/>
          </a:xfrm>
          <a:prstGeom prst="rect">
            <a:avLst/>
          </a:prstGeom>
        </p:spPr>
        <p:txBody>
          <a:bodyPr lIns="0" tIns="0" rIns="0" bIns="0" rtlCol="0" anchor="t">
            <a:spAutoFit/>
          </a:bodyPr>
          <a:lstStyle/>
          <a:p>
            <a:pPr marL="290311" lvl="1" indent="-145156" algn="l">
              <a:lnSpc>
                <a:spcPts val="3208"/>
              </a:lnSpc>
              <a:buFont typeface="Arial"/>
              <a:buChar char="•"/>
            </a:pPr>
            <a:r>
              <a:rPr lang="en-US" sz="1924">
                <a:solidFill>
                  <a:srgbClr val="404155"/>
                </a:solidFill>
                <a:latin typeface="Arimo"/>
                <a:ea typeface="Arimo"/>
                <a:cs typeface="Arimo"/>
                <a:sym typeface="Arimo"/>
              </a:rPr>
              <a:t>threshold = </a:t>
            </a:r>
            <a:r>
              <a:rPr lang="en-US" sz="1924" b="1">
                <a:solidFill>
                  <a:srgbClr val="404155"/>
                </a:solidFill>
                <a:latin typeface="Arimo Bold"/>
                <a:ea typeface="Arimo Bold"/>
                <a:cs typeface="Arimo Bold"/>
                <a:sym typeface="Arimo Bold"/>
              </a:rPr>
              <a:t>0.20</a:t>
            </a:r>
          </a:p>
        </p:txBody>
      </p:sp>
      <p:sp>
        <p:nvSpPr>
          <p:cNvPr id="18" name="TextBox 18"/>
          <p:cNvSpPr txBox="1"/>
          <p:nvPr/>
        </p:nvSpPr>
        <p:spPr>
          <a:xfrm>
            <a:off x="478184" y="3470158"/>
            <a:ext cx="17237571" cy="377826"/>
          </a:xfrm>
          <a:prstGeom prst="rect">
            <a:avLst/>
          </a:prstGeom>
        </p:spPr>
        <p:txBody>
          <a:bodyPr lIns="0" tIns="0" rIns="0" bIns="0" rtlCol="0" anchor="t">
            <a:spAutoFit/>
          </a:bodyPr>
          <a:lstStyle/>
          <a:p>
            <a:pPr algn="l">
              <a:lnSpc>
                <a:spcPts val="3099"/>
              </a:lnSpc>
            </a:pPr>
            <a:r>
              <a:rPr lang="en-US" sz="1937" b="1">
                <a:solidFill>
                  <a:srgbClr val="404155"/>
                </a:solidFill>
                <a:latin typeface="Arimo Bold"/>
                <a:ea typeface="Arimo Bold"/>
                <a:cs typeface="Arimo Bold"/>
                <a:sym typeface="Arimo Bold"/>
              </a:rPr>
              <a:t>Threshold Selection Summary:</a:t>
            </a:r>
          </a:p>
        </p:txBody>
      </p:sp>
      <p:grpSp>
        <p:nvGrpSpPr>
          <p:cNvPr id="19" name="Group 19"/>
          <p:cNvGrpSpPr/>
          <p:nvPr/>
        </p:nvGrpSpPr>
        <p:grpSpPr>
          <a:xfrm>
            <a:off x="520453" y="4388941"/>
            <a:ext cx="17247096" cy="1549896"/>
            <a:chOff x="0" y="0"/>
            <a:chExt cx="22996128" cy="2066528"/>
          </a:xfrm>
        </p:grpSpPr>
        <p:sp>
          <p:nvSpPr>
            <p:cNvPr id="20" name="Freeform 20"/>
            <p:cNvSpPr/>
            <p:nvPr/>
          </p:nvSpPr>
          <p:spPr>
            <a:xfrm>
              <a:off x="0" y="0"/>
              <a:ext cx="22996144" cy="2066591"/>
            </a:xfrm>
            <a:custGeom>
              <a:avLst/>
              <a:gdLst/>
              <a:ahLst/>
              <a:cxnLst/>
              <a:rect l="l" t="t" r="r" b="b"/>
              <a:pathLst>
                <a:path w="22996144" h="2066591">
                  <a:moveTo>
                    <a:pt x="0" y="78525"/>
                  </a:moveTo>
                  <a:cubicBezTo>
                    <a:pt x="0" y="35072"/>
                    <a:pt x="40640" y="0"/>
                    <a:pt x="90805" y="0"/>
                  </a:cubicBezTo>
                  <a:lnTo>
                    <a:pt x="22905338" y="0"/>
                  </a:lnTo>
                  <a:lnTo>
                    <a:pt x="22905338" y="5514"/>
                  </a:lnTo>
                  <a:lnTo>
                    <a:pt x="22905338" y="0"/>
                  </a:lnTo>
                  <a:cubicBezTo>
                    <a:pt x="22955503" y="0"/>
                    <a:pt x="22996144" y="35072"/>
                    <a:pt x="22996144" y="78525"/>
                  </a:cubicBezTo>
                  <a:lnTo>
                    <a:pt x="22989794" y="78525"/>
                  </a:lnTo>
                  <a:lnTo>
                    <a:pt x="22996144" y="78525"/>
                  </a:lnTo>
                  <a:lnTo>
                    <a:pt x="22996144" y="1988057"/>
                  </a:lnTo>
                  <a:lnTo>
                    <a:pt x="22989794" y="1988057"/>
                  </a:lnTo>
                  <a:lnTo>
                    <a:pt x="22996144" y="1988057"/>
                  </a:lnTo>
                  <a:cubicBezTo>
                    <a:pt x="22996144" y="2031401"/>
                    <a:pt x="22955503" y="2066591"/>
                    <a:pt x="22905338" y="2066591"/>
                  </a:cubicBezTo>
                  <a:lnTo>
                    <a:pt x="22905338" y="2061068"/>
                  </a:lnTo>
                  <a:lnTo>
                    <a:pt x="22905338" y="2066591"/>
                  </a:lnTo>
                  <a:lnTo>
                    <a:pt x="90805" y="2066591"/>
                  </a:lnTo>
                  <a:lnTo>
                    <a:pt x="90805" y="2061068"/>
                  </a:lnTo>
                  <a:lnTo>
                    <a:pt x="90805" y="2066591"/>
                  </a:lnTo>
                  <a:cubicBezTo>
                    <a:pt x="40640" y="2066591"/>
                    <a:pt x="0" y="2031511"/>
                    <a:pt x="0" y="1988057"/>
                  </a:cubicBezTo>
                  <a:lnTo>
                    <a:pt x="0" y="78525"/>
                  </a:lnTo>
                  <a:lnTo>
                    <a:pt x="6350" y="78525"/>
                  </a:lnTo>
                  <a:lnTo>
                    <a:pt x="0" y="78525"/>
                  </a:lnTo>
                  <a:moveTo>
                    <a:pt x="12700" y="78525"/>
                  </a:moveTo>
                  <a:lnTo>
                    <a:pt x="12700" y="1988057"/>
                  </a:lnTo>
                  <a:lnTo>
                    <a:pt x="6350" y="1988057"/>
                  </a:lnTo>
                  <a:lnTo>
                    <a:pt x="12700" y="1988057"/>
                  </a:lnTo>
                  <a:cubicBezTo>
                    <a:pt x="12700" y="2025335"/>
                    <a:pt x="47625" y="2055554"/>
                    <a:pt x="90805" y="2055554"/>
                  </a:cubicBezTo>
                  <a:lnTo>
                    <a:pt x="22905338" y="2055554"/>
                  </a:lnTo>
                  <a:cubicBezTo>
                    <a:pt x="22948519" y="2055554"/>
                    <a:pt x="22983444" y="2025335"/>
                    <a:pt x="22983444" y="1988057"/>
                  </a:cubicBezTo>
                  <a:lnTo>
                    <a:pt x="22983444" y="78525"/>
                  </a:lnTo>
                  <a:cubicBezTo>
                    <a:pt x="22983444" y="41248"/>
                    <a:pt x="22948519" y="11029"/>
                    <a:pt x="22905338" y="11029"/>
                  </a:cubicBezTo>
                  <a:lnTo>
                    <a:pt x="90805" y="11029"/>
                  </a:lnTo>
                  <a:lnTo>
                    <a:pt x="90805" y="5514"/>
                  </a:lnTo>
                  <a:lnTo>
                    <a:pt x="90805" y="11029"/>
                  </a:lnTo>
                  <a:cubicBezTo>
                    <a:pt x="47625" y="11029"/>
                    <a:pt x="12700" y="41248"/>
                    <a:pt x="12700" y="78525"/>
                  </a:cubicBezTo>
                  <a:close/>
                </a:path>
              </a:pathLst>
            </a:custGeom>
            <a:solidFill>
              <a:srgbClr val="000000">
                <a:alpha val="392"/>
              </a:srgbClr>
            </a:solidFill>
            <a:ln w="12700">
              <a:solidFill>
                <a:srgbClr val="000000"/>
              </a:solidFill>
            </a:ln>
          </p:spPr>
        </p:sp>
      </p:grpSp>
      <p:grpSp>
        <p:nvGrpSpPr>
          <p:cNvPr id="21" name="Group 21"/>
          <p:cNvGrpSpPr/>
          <p:nvPr/>
        </p:nvGrpSpPr>
        <p:grpSpPr>
          <a:xfrm>
            <a:off x="539352" y="3822583"/>
            <a:ext cx="17232809" cy="439407"/>
            <a:chOff x="0" y="0"/>
            <a:chExt cx="22958028" cy="585390"/>
          </a:xfrm>
        </p:grpSpPr>
        <p:sp>
          <p:nvSpPr>
            <p:cNvPr id="22" name="Freeform 22"/>
            <p:cNvSpPr/>
            <p:nvPr/>
          </p:nvSpPr>
          <p:spPr>
            <a:xfrm>
              <a:off x="0" y="0"/>
              <a:ext cx="22958044" cy="585343"/>
            </a:xfrm>
            <a:custGeom>
              <a:avLst/>
              <a:gdLst/>
              <a:ahLst/>
              <a:cxnLst/>
              <a:rect l="l" t="t" r="r" b="b"/>
              <a:pathLst>
                <a:path w="22958044" h="585343">
                  <a:moveTo>
                    <a:pt x="0" y="0"/>
                  </a:moveTo>
                  <a:lnTo>
                    <a:pt x="22958044" y="0"/>
                  </a:lnTo>
                  <a:lnTo>
                    <a:pt x="22958044" y="585343"/>
                  </a:lnTo>
                  <a:lnTo>
                    <a:pt x="0" y="585343"/>
                  </a:lnTo>
                  <a:close/>
                </a:path>
              </a:pathLst>
            </a:custGeom>
            <a:solidFill>
              <a:srgbClr val="FFFFFF">
                <a:alpha val="0"/>
              </a:srgbClr>
            </a:solidFill>
            <a:ln w="12700">
              <a:solidFill>
                <a:srgbClr val="000000"/>
              </a:solidFill>
            </a:ln>
          </p:spPr>
        </p:sp>
      </p:grpSp>
      <p:sp>
        <p:nvSpPr>
          <p:cNvPr id="23" name="TextBox 23"/>
          <p:cNvSpPr txBox="1"/>
          <p:nvPr/>
        </p:nvSpPr>
        <p:spPr>
          <a:xfrm>
            <a:off x="525215" y="3897065"/>
            <a:ext cx="3453854" cy="377614"/>
          </a:xfrm>
          <a:prstGeom prst="rect">
            <a:avLst/>
          </a:prstGeom>
        </p:spPr>
        <p:txBody>
          <a:bodyPr lIns="0" tIns="0" rIns="0" bIns="0" rtlCol="0" anchor="t">
            <a:spAutoFit/>
          </a:bodyPr>
          <a:lstStyle/>
          <a:p>
            <a:pPr algn="l">
              <a:lnSpc>
                <a:spcPts val="3041"/>
              </a:lnSpc>
            </a:pPr>
            <a:r>
              <a:rPr lang="en-US" sz="1824">
                <a:solidFill>
                  <a:srgbClr val="404155"/>
                </a:solidFill>
                <a:latin typeface="Arimo"/>
                <a:ea typeface="Arimo"/>
                <a:cs typeface="Arimo"/>
                <a:sym typeface="Arimo"/>
              </a:rPr>
              <a:t>Threshold</a:t>
            </a:r>
          </a:p>
        </p:txBody>
      </p:sp>
      <p:sp>
        <p:nvSpPr>
          <p:cNvPr id="24" name="TextBox 24"/>
          <p:cNvSpPr txBox="1"/>
          <p:nvPr/>
        </p:nvSpPr>
        <p:spPr>
          <a:xfrm>
            <a:off x="4448473" y="3897065"/>
            <a:ext cx="3958829" cy="377614"/>
          </a:xfrm>
          <a:prstGeom prst="rect">
            <a:avLst/>
          </a:prstGeom>
        </p:spPr>
        <p:txBody>
          <a:bodyPr lIns="0" tIns="0" rIns="0" bIns="0" rtlCol="0" anchor="t">
            <a:spAutoFit/>
          </a:bodyPr>
          <a:lstStyle/>
          <a:p>
            <a:pPr algn="l">
              <a:lnSpc>
                <a:spcPts val="3041"/>
              </a:lnSpc>
            </a:pPr>
            <a:r>
              <a:rPr lang="en-US" sz="1824">
                <a:solidFill>
                  <a:srgbClr val="404155"/>
                </a:solidFill>
                <a:latin typeface="Arimo"/>
                <a:ea typeface="Arimo"/>
                <a:cs typeface="Arimo"/>
                <a:sym typeface="Arimo"/>
              </a:rPr>
              <a:t>Recall</a:t>
            </a:r>
          </a:p>
        </p:txBody>
      </p:sp>
      <p:sp>
        <p:nvSpPr>
          <p:cNvPr id="25" name="TextBox 25"/>
          <p:cNvSpPr txBox="1"/>
          <p:nvPr/>
        </p:nvSpPr>
        <p:spPr>
          <a:xfrm>
            <a:off x="8716864" y="3906590"/>
            <a:ext cx="4268838" cy="341842"/>
          </a:xfrm>
          <a:prstGeom prst="rect">
            <a:avLst/>
          </a:prstGeom>
        </p:spPr>
        <p:txBody>
          <a:bodyPr lIns="0" tIns="0" rIns="0" bIns="0" rtlCol="0" anchor="t">
            <a:spAutoFit/>
          </a:bodyPr>
          <a:lstStyle/>
          <a:p>
            <a:pPr algn="l">
              <a:lnSpc>
                <a:spcPts val="2708"/>
              </a:lnSpc>
            </a:pPr>
            <a:r>
              <a:rPr lang="en-US" sz="1624">
                <a:solidFill>
                  <a:srgbClr val="404155"/>
                </a:solidFill>
                <a:latin typeface="Arimo"/>
                <a:ea typeface="Arimo"/>
                <a:cs typeface="Arimo"/>
                <a:sym typeface="Arimo"/>
              </a:rPr>
              <a:t>Precision</a:t>
            </a:r>
          </a:p>
        </p:txBody>
      </p:sp>
      <p:sp>
        <p:nvSpPr>
          <p:cNvPr id="26" name="TextBox 26"/>
          <p:cNvSpPr txBox="1"/>
          <p:nvPr/>
        </p:nvSpPr>
        <p:spPr>
          <a:xfrm>
            <a:off x="13295262" y="3906590"/>
            <a:ext cx="4307979" cy="341842"/>
          </a:xfrm>
          <a:prstGeom prst="rect">
            <a:avLst/>
          </a:prstGeom>
        </p:spPr>
        <p:txBody>
          <a:bodyPr lIns="0" tIns="0" rIns="0" bIns="0" rtlCol="0" anchor="t">
            <a:spAutoFit/>
          </a:bodyPr>
          <a:lstStyle/>
          <a:p>
            <a:pPr algn="l">
              <a:lnSpc>
                <a:spcPts val="2708"/>
              </a:lnSpc>
            </a:pPr>
            <a:r>
              <a:rPr lang="en-US" sz="1624">
                <a:solidFill>
                  <a:srgbClr val="404155"/>
                </a:solidFill>
                <a:latin typeface="Arimo"/>
                <a:ea typeface="Arimo"/>
                <a:cs typeface="Arimo"/>
                <a:sym typeface="Arimo"/>
              </a:rPr>
              <a:t>F1</a:t>
            </a:r>
          </a:p>
        </p:txBody>
      </p:sp>
      <p:grpSp>
        <p:nvGrpSpPr>
          <p:cNvPr id="27" name="Group 27"/>
          <p:cNvGrpSpPr/>
          <p:nvPr/>
        </p:nvGrpSpPr>
        <p:grpSpPr>
          <a:xfrm>
            <a:off x="534740" y="4341316"/>
            <a:ext cx="17218521" cy="439043"/>
            <a:chOff x="0" y="0"/>
            <a:chExt cx="22958028" cy="585390"/>
          </a:xfrm>
        </p:grpSpPr>
        <p:sp>
          <p:nvSpPr>
            <p:cNvPr id="28" name="Freeform 28"/>
            <p:cNvSpPr/>
            <p:nvPr/>
          </p:nvSpPr>
          <p:spPr>
            <a:xfrm>
              <a:off x="0" y="0"/>
              <a:ext cx="22958044" cy="585343"/>
            </a:xfrm>
            <a:custGeom>
              <a:avLst/>
              <a:gdLst/>
              <a:ahLst/>
              <a:cxnLst/>
              <a:rect l="l" t="t" r="r" b="b"/>
              <a:pathLst>
                <a:path w="22958044" h="585343">
                  <a:moveTo>
                    <a:pt x="0" y="0"/>
                  </a:moveTo>
                  <a:lnTo>
                    <a:pt x="22958044" y="0"/>
                  </a:lnTo>
                  <a:lnTo>
                    <a:pt x="22958044" y="585343"/>
                  </a:lnTo>
                  <a:lnTo>
                    <a:pt x="0" y="585343"/>
                  </a:lnTo>
                  <a:close/>
                </a:path>
              </a:pathLst>
            </a:custGeom>
            <a:solidFill>
              <a:srgbClr val="000000">
                <a:alpha val="0"/>
              </a:srgbClr>
            </a:solidFill>
            <a:ln w="12700">
              <a:solidFill>
                <a:srgbClr val="000000"/>
              </a:solidFill>
            </a:ln>
          </p:spPr>
        </p:sp>
      </p:grpSp>
      <p:sp>
        <p:nvSpPr>
          <p:cNvPr id="29" name="TextBox 29"/>
          <p:cNvSpPr txBox="1"/>
          <p:nvPr/>
        </p:nvSpPr>
        <p:spPr>
          <a:xfrm>
            <a:off x="685056" y="4326582"/>
            <a:ext cx="3453854" cy="462282"/>
          </a:xfrm>
          <a:prstGeom prst="rect">
            <a:avLst/>
          </a:prstGeom>
        </p:spPr>
        <p:txBody>
          <a:bodyPr lIns="0" tIns="0" rIns="0" bIns="0" rtlCol="0" anchor="t">
            <a:spAutoFit/>
          </a:bodyPr>
          <a:lstStyle/>
          <a:p>
            <a:pPr algn="l">
              <a:lnSpc>
                <a:spcPts val="3874"/>
              </a:lnSpc>
            </a:pPr>
            <a:r>
              <a:rPr lang="en-US" sz="2324">
                <a:solidFill>
                  <a:srgbClr val="404155"/>
                </a:solidFill>
                <a:latin typeface="Arimo"/>
                <a:ea typeface="Arimo"/>
                <a:cs typeface="Arimo"/>
                <a:sym typeface="Arimo"/>
              </a:rPr>
              <a:t>0.10</a:t>
            </a:r>
          </a:p>
        </p:txBody>
      </p:sp>
      <p:sp>
        <p:nvSpPr>
          <p:cNvPr id="30" name="TextBox 30"/>
          <p:cNvSpPr txBox="1"/>
          <p:nvPr/>
        </p:nvSpPr>
        <p:spPr>
          <a:xfrm>
            <a:off x="4448473" y="4336107"/>
            <a:ext cx="3958829" cy="390738"/>
          </a:xfrm>
          <a:prstGeom prst="rect">
            <a:avLst/>
          </a:prstGeom>
        </p:spPr>
        <p:txBody>
          <a:bodyPr lIns="0" tIns="0" rIns="0" bIns="0" rtlCol="0" anchor="t">
            <a:spAutoFit/>
          </a:bodyPr>
          <a:lstStyle/>
          <a:p>
            <a:pPr algn="l">
              <a:lnSpc>
                <a:spcPts val="3208"/>
              </a:lnSpc>
            </a:pPr>
            <a:r>
              <a:rPr lang="en-US" sz="1924">
                <a:solidFill>
                  <a:srgbClr val="404155"/>
                </a:solidFill>
                <a:latin typeface="Arimo"/>
                <a:ea typeface="Arimo"/>
                <a:cs typeface="Arimo"/>
                <a:sym typeface="Arimo"/>
              </a:rPr>
              <a:t>0.984</a:t>
            </a:r>
          </a:p>
        </p:txBody>
      </p:sp>
      <p:sp>
        <p:nvSpPr>
          <p:cNvPr id="31" name="TextBox 31"/>
          <p:cNvSpPr txBox="1"/>
          <p:nvPr/>
        </p:nvSpPr>
        <p:spPr>
          <a:xfrm>
            <a:off x="8716864" y="4336107"/>
            <a:ext cx="4268838" cy="390738"/>
          </a:xfrm>
          <a:prstGeom prst="rect">
            <a:avLst/>
          </a:prstGeom>
        </p:spPr>
        <p:txBody>
          <a:bodyPr lIns="0" tIns="0" rIns="0" bIns="0" rtlCol="0" anchor="t">
            <a:spAutoFit/>
          </a:bodyPr>
          <a:lstStyle/>
          <a:p>
            <a:pPr algn="l">
              <a:lnSpc>
                <a:spcPts val="3208"/>
              </a:lnSpc>
            </a:pPr>
            <a:r>
              <a:rPr lang="en-US" sz="1924">
                <a:solidFill>
                  <a:srgbClr val="404155"/>
                </a:solidFill>
                <a:latin typeface="Arimo"/>
                <a:ea typeface="Arimo"/>
                <a:cs typeface="Arimo"/>
                <a:sym typeface="Arimo"/>
              </a:rPr>
              <a:t>0.245</a:t>
            </a:r>
          </a:p>
        </p:txBody>
      </p:sp>
      <p:sp>
        <p:nvSpPr>
          <p:cNvPr id="32" name="TextBox 32"/>
          <p:cNvSpPr txBox="1"/>
          <p:nvPr/>
        </p:nvSpPr>
        <p:spPr>
          <a:xfrm>
            <a:off x="13295262" y="4336107"/>
            <a:ext cx="4307979" cy="377614"/>
          </a:xfrm>
          <a:prstGeom prst="rect">
            <a:avLst/>
          </a:prstGeom>
        </p:spPr>
        <p:txBody>
          <a:bodyPr lIns="0" tIns="0" rIns="0" bIns="0" rtlCol="0" anchor="t">
            <a:spAutoFit/>
          </a:bodyPr>
          <a:lstStyle/>
          <a:p>
            <a:pPr algn="l">
              <a:lnSpc>
                <a:spcPts val="3041"/>
              </a:lnSpc>
            </a:pPr>
            <a:r>
              <a:rPr lang="en-US" sz="1824">
                <a:solidFill>
                  <a:srgbClr val="404155"/>
                </a:solidFill>
                <a:latin typeface="Arimo"/>
                <a:ea typeface="Arimo"/>
                <a:cs typeface="Arimo"/>
                <a:sym typeface="Arimo"/>
              </a:rPr>
              <a:t>0.392</a:t>
            </a:r>
          </a:p>
        </p:txBody>
      </p:sp>
      <p:grpSp>
        <p:nvGrpSpPr>
          <p:cNvPr id="33" name="Group 33"/>
          <p:cNvGrpSpPr/>
          <p:nvPr/>
        </p:nvGrpSpPr>
        <p:grpSpPr>
          <a:xfrm>
            <a:off x="534740" y="4780360"/>
            <a:ext cx="17218521" cy="439042"/>
            <a:chOff x="0" y="0"/>
            <a:chExt cx="22958028" cy="585390"/>
          </a:xfrm>
        </p:grpSpPr>
        <p:sp>
          <p:nvSpPr>
            <p:cNvPr id="34" name="Freeform 34"/>
            <p:cNvSpPr/>
            <p:nvPr/>
          </p:nvSpPr>
          <p:spPr>
            <a:xfrm>
              <a:off x="0" y="0"/>
              <a:ext cx="22958044" cy="585343"/>
            </a:xfrm>
            <a:custGeom>
              <a:avLst/>
              <a:gdLst/>
              <a:ahLst/>
              <a:cxnLst/>
              <a:rect l="l" t="t" r="r" b="b"/>
              <a:pathLst>
                <a:path w="22958044" h="585343">
                  <a:moveTo>
                    <a:pt x="0" y="0"/>
                  </a:moveTo>
                  <a:lnTo>
                    <a:pt x="22958044" y="0"/>
                  </a:lnTo>
                  <a:lnTo>
                    <a:pt x="22958044" y="585343"/>
                  </a:lnTo>
                  <a:lnTo>
                    <a:pt x="0" y="585343"/>
                  </a:lnTo>
                  <a:close/>
                </a:path>
              </a:pathLst>
            </a:custGeom>
            <a:solidFill>
              <a:srgbClr val="FFFFFF">
                <a:alpha val="0"/>
              </a:srgbClr>
            </a:solidFill>
            <a:ln w="12700">
              <a:solidFill>
                <a:srgbClr val="000000"/>
              </a:solidFill>
            </a:ln>
          </p:spPr>
        </p:sp>
      </p:grpSp>
      <p:sp>
        <p:nvSpPr>
          <p:cNvPr id="35" name="TextBox 35"/>
          <p:cNvSpPr txBox="1"/>
          <p:nvPr/>
        </p:nvSpPr>
        <p:spPr>
          <a:xfrm>
            <a:off x="685056" y="4756100"/>
            <a:ext cx="3453854" cy="484930"/>
          </a:xfrm>
          <a:prstGeom prst="rect">
            <a:avLst/>
          </a:prstGeom>
        </p:spPr>
        <p:txBody>
          <a:bodyPr lIns="0" tIns="0" rIns="0" bIns="0" rtlCol="0" anchor="t">
            <a:spAutoFit/>
          </a:bodyPr>
          <a:lstStyle/>
          <a:p>
            <a:pPr algn="l">
              <a:lnSpc>
                <a:spcPts val="4041"/>
              </a:lnSpc>
            </a:pPr>
            <a:r>
              <a:rPr lang="en-US" sz="2424">
                <a:solidFill>
                  <a:srgbClr val="404155"/>
                </a:solidFill>
                <a:latin typeface="Arimo"/>
                <a:ea typeface="Arimo"/>
                <a:cs typeface="Arimo"/>
                <a:sym typeface="Arimo"/>
              </a:rPr>
              <a:t>0.20</a:t>
            </a:r>
          </a:p>
        </p:txBody>
      </p:sp>
      <p:sp>
        <p:nvSpPr>
          <p:cNvPr id="36" name="TextBox 36"/>
          <p:cNvSpPr txBox="1"/>
          <p:nvPr/>
        </p:nvSpPr>
        <p:spPr>
          <a:xfrm>
            <a:off x="4448473" y="4775150"/>
            <a:ext cx="3958829" cy="390738"/>
          </a:xfrm>
          <a:prstGeom prst="rect">
            <a:avLst/>
          </a:prstGeom>
        </p:spPr>
        <p:txBody>
          <a:bodyPr lIns="0" tIns="0" rIns="0" bIns="0" rtlCol="0" anchor="t">
            <a:spAutoFit/>
          </a:bodyPr>
          <a:lstStyle/>
          <a:p>
            <a:pPr algn="l">
              <a:lnSpc>
                <a:spcPts val="3208"/>
              </a:lnSpc>
            </a:pPr>
            <a:r>
              <a:rPr lang="en-US" sz="1924">
                <a:solidFill>
                  <a:srgbClr val="404155"/>
                </a:solidFill>
                <a:latin typeface="Arimo"/>
                <a:ea typeface="Arimo"/>
                <a:cs typeface="Arimo"/>
                <a:sym typeface="Arimo"/>
              </a:rPr>
              <a:t>0.968</a:t>
            </a:r>
          </a:p>
        </p:txBody>
      </p:sp>
      <p:sp>
        <p:nvSpPr>
          <p:cNvPr id="37" name="TextBox 37"/>
          <p:cNvSpPr txBox="1"/>
          <p:nvPr/>
        </p:nvSpPr>
        <p:spPr>
          <a:xfrm>
            <a:off x="8716864" y="4775150"/>
            <a:ext cx="4268838" cy="390738"/>
          </a:xfrm>
          <a:prstGeom prst="rect">
            <a:avLst/>
          </a:prstGeom>
        </p:spPr>
        <p:txBody>
          <a:bodyPr lIns="0" tIns="0" rIns="0" bIns="0" rtlCol="0" anchor="t">
            <a:spAutoFit/>
          </a:bodyPr>
          <a:lstStyle/>
          <a:p>
            <a:pPr algn="l">
              <a:lnSpc>
                <a:spcPts val="3208"/>
              </a:lnSpc>
            </a:pPr>
            <a:r>
              <a:rPr lang="en-US" sz="1924">
                <a:solidFill>
                  <a:srgbClr val="404155"/>
                </a:solidFill>
                <a:latin typeface="Arimo"/>
                <a:ea typeface="Arimo"/>
                <a:cs typeface="Arimo"/>
                <a:sym typeface="Arimo"/>
              </a:rPr>
              <a:t>0.262</a:t>
            </a:r>
          </a:p>
        </p:txBody>
      </p:sp>
      <p:sp>
        <p:nvSpPr>
          <p:cNvPr id="38" name="TextBox 38"/>
          <p:cNvSpPr txBox="1"/>
          <p:nvPr/>
        </p:nvSpPr>
        <p:spPr>
          <a:xfrm>
            <a:off x="13295262" y="4775150"/>
            <a:ext cx="4307979" cy="390738"/>
          </a:xfrm>
          <a:prstGeom prst="rect">
            <a:avLst/>
          </a:prstGeom>
        </p:spPr>
        <p:txBody>
          <a:bodyPr lIns="0" tIns="0" rIns="0" bIns="0" rtlCol="0" anchor="t">
            <a:spAutoFit/>
          </a:bodyPr>
          <a:lstStyle/>
          <a:p>
            <a:pPr algn="l">
              <a:lnSpc>
                <a:spcPts val="3208"/>
              </a:lnSpc>
            </a:pPr>
            <a:r>
              <a:rPr lang="en-US" sz="1924">
                <a:solidFill>
                  <a:srgbClr val="404155"/>
                </a:solidFill>
                <a:latin typeface="Arimo"/>
                <a:ea typeface="Arimo"/>
                <a:cs typeface="Arimo"/>
                <a:sym typeface="Arimo"/>
              </a:rPr>
              <a:t>0.412</a:t>
            </a:r>
          </a:p>
        </p:txBody>
      </p:sp>
      <p:grpSp>
        <p:nvGrpSpPr>
          <p:cNvPr id="39" name="Group 39"/>
          <p:cNvGrpSpPr/>
          <p:nvPr/>
        </p:nvGrpSpPr>
        <p:grpSpPr>
          <a:xfrm>
            <a:off x="534740" y="5219402"/>
            <a:ext cx="17218521" cy="439042"/>
            <a:chOff x="0" y="0"/>
            <a:chExt cx="22958028" cy="585390"/>
          </a:xfrm>
        </p:grpSpPr>
        <p:sp>
          <p:nvSpPr>
            <p:cNvPr id="40" name="Freeform 40"/>
            <p:cNvSpPr/>
            <p:nvPr/>
          </p:nvSpPr>
          <p:spPr>
            <a:xfrm>
              <a:off x="0" y="0"/>
              <a:ext cx="22958044" cy="585343"/>
            </a:xfrm>
            <a:custGeom>
              <a:avLst/>
              <a:gdLst/>
              <a:ahLst/>
              <a:cxnLst/>
              <a:rect l="l" t="t" r="r" b="b"/>
              <a:pathLst>
                <a:path w="22958044" h="585343">
                  <a:moveTo>
                    <a:pt x="0" y="0"/>
                  </a:moveTo>
                  <a:lnTo>
                    <a:pt x="22958044" y="0"/>
                  </a:lnTo>
                  <a:lnTo>
                    <a:pt x="22958044" y="585343"/>
                  </a:lnTo>
                  <a:lnTo>
                    <a:pt x="0" y="585343"/>
                  </a:lnTo>
                  <a:close/>
                </a:path>
              </a:pathLst>
            </a:custGeom>
            <a:solidFill>
              <a:srgbClr val="000000">
                <a:alpha val="0"/>
              </a:srgbClr>
            </a:solidFill>
            <a:ln w="12700">
              <a:solidFill>
                <a:srgbClr val="000000"/>
              </a:solidFill>
            </a:ln>
          </p:spPr>
        </p:sp>
      </p:grpSp>
      <p:sp>
        <p:nvSpPr>
          <p:cNvPr id="41" name="TextBox 41"/>
          <p:cNvSpPr txBox="1"/>
          <p:nvPr/>
        </p:nvSpPr>
        <p:spPr>
          <a:xfrm>
            <a:off x="708869" y="5195144"/>
            <a:ext cx="3453854" cy="484930"/>
          </a:xfrm>
          <a:prstGeom prst="rect">
            <a:avLst/>
          </a:prstGeom>
        </p:spPr>
        <p:txBody>
          <a:bodyPr lIns="0" tIns="0" rIns="0" bIns="0" rtlCol="0" anchor="t">
            <a:spAutoFit/>
          </a:bodyPr>
          <a:lstStyle/>
          <a:p>
            <a:pPr algn="l">
              <a:lnSpc>
                <a:spcPts val="4041"/>
              </a:lnSpc>
            </a:pPr>
            <a:r>
              <a:rPr lang="en-US" sz="2424">
                <a:solidFill>
                  <a:srgbClr val="404155"/>
                </a:solidFill>
                <a:latin typeface="Arimo"/>
                <a:ea typeface="Arimo"/>
                <a:cs typeface="Arimo"/>
                <a:sym typeface="Arimo"/>
              </a:rPr>
              <a:t>0.30</a:t>
            </a:r>
          </a:p>
        </p:txBody>
      </p:sp>
      <p:sp>
        <p:nvSpPr>
          <p:cNvPr id="42" name="TextBox 42"/>
          <p:cNvSpPr txBox="1"/>
          <p:nvPr/>
        </p:nvSpPr>
        <p:spPr>
          <a:xfrm>
            <a:off x="4448473" y="5214194"/>
            <a:ext cx="3958829" cy="390738"/>
          </a:xfrm>
          <a:prstGeom prst="rect">
            <a:avLst/>
          </a:prstGeom>
        </p:spPr>
        <p:txBody>
          <a:bodyPr lIns="0" tIns="0" rIns="0" bIns="0" rtlCol="0" anchor="t">
            <a:spAutoFit/>
          </a:bodyPr>
          <a:lstStyle/>
          <a:p>
            <a:pPr algn="l">
              <a:lnSpc>
                <a:spcPts val="3208"/>
              </a:lnSpc>
            </a:pPr>
            <a:r>
              <a:rPr lang="en-US" sz="1924">
                <a:solidFill>
                  <a:srgbClr val="404155"/>
                </a:solidFill>
                <a:latin typeface="Arimo"/>
                <a:ea typeface="Arimo"/>
                <a:cs typeface="Arimo"/>
                <a:sym typeface="Arimo"/>
              </a:rPr>
              <a:t>0.930</a:t>
            </a:r>
          </a:p>
        </p:txBody>
      </p:sp>
      <p:sp>
        <p:nvSpPr>
          <p:cNvPr id="43" name="TextBox 43"/>
          <p:cNvSpPr txBox="1"/>
          <p:nvPr/>
        </p:nvSpPr>
        <p:spPr>
          <a:xfrm>
            <a:off x="8716864" y="5214194"/>
            <a:ext cx="4268838" cy="390738"/>
          </a:xfrm>
          <a:prstGeom prst="rect">
            <a:avLst/>
          </a:prstGeom>
        </p:spPr>
        <p:txBody>
          <a:bodyPr lIns="0" tIns="0" rIns="0" bIns="0" rtlCol="0" anchor="t">
            <a:spAutoFit/>
          </a:bodyPr>
          <a:lstStyle/>
          <a:p>
            <a:pPr algn="l">
              <a:lnSpc>
                <a:spcPts val="3208"/>
              </a:lnSpc>
            </a:pPr>
            <a:r>
              <a:rPr lang="en-US" sz="1924">
                <a:solidFill>
                  <a:srgbClr val="404155"/>
                </a:solidFill>
                <a:latin typeface="Arimo"/>
                <a:ea typeface="Arimo"/>
                <a:cs typeface="Arimo"/>
                <a:sym typeface="Arimo"/>
              </a:rPr>
              <a:t>0.276</a:t>
            </a:r>
          </a:p>
        </p:txBody>
      </p:sp>
      <p:sp>
        <p:nvSpPr>
          <p:cNvPr id="44" name="TextBox 44"/>
          <p:cNvSpPr txBox="1"/>
          <p:nvPr/>
        </p:nvSpPr>
        <p:spPr>
          <a:xfrm>
            <a:off x="13295262" y="5214194"/>
            <a:ext cx="4307979" cy="390738"/>
          </a:xfrm>
          <a:prstGeom prst="rect">
            <a:avLst/>
          </a:prstGeom>
        </p:spPr>
        <p:txBody>
          <a:bodyPr lIns="0" tIns="0" rIns="0" bIns="0" rtlCol="0" anchor="t">
            <a:spAutoFit/>
          </a:bodyPr>
          <a:lstStyle/>
          <a:p>
            <a:pPr algn="l">
              <a:lnSpc>
                <a:spcPts val="3208"/>
              </a:lnSpc>
            </a:pPr>
            <a:r>
              <a:rPr lang="en-US" sz="1924">
                <a:solidFill>
                  <a:srgbClr val="404155"/>
                </a:solidFill>
                <a:latin typeface="Arimo"/>
                <a:ea typeface="Arimo"/>
                <a:cs typeface="Arimo"/>
                <a:sym typeface="Arimo"/>
              </a:rPr>
              <a:t>0.425</a:t>
            </a:r>
          </a:p>
        </p:txBody>
      </p:sp>
      <p:sp>
        <p:nvSpPr>
          <p:cNvPr id="45" name="TextBox 45"/>
          <p:cNvSpPr txBox="1"/>
          <p:nvPr/>
        </p:nvSpPr>
        <p:spPr>
          <a:xfrm>
            <a:off x="590699" y="5872162"/>
            <a:ext cx="17012542" cy="449158"/>
          </a:xfrm>
          <a:prstGeom prst="rect">
            <a:avLst/>
          </a:prstGeom>
        </p:spPr>
        <p:txBody>
          <a:bodyPr lIns="0" tIns="0" rIns="0" bIns="0" rtlCol="0" anchor="t">
            <a:spAutoFit/>
          </a:bodyPr>
          <a:lstStyle/>
          <a:p>
            <a:pPr algn="l">
              <a:lnSpc>
                <a:spcPts val="3708"/>
              </a:lnSpc>
            </a:pPr>
            <a:r>
              <a:rPr lang="en-US" sz="2224" b="1">
                <a:solidFill>
                  <a:srgbClr val="404155"/>
                </a:solidFill>
                <a:latin typeface="Arimo Bold"/>
                <a:ea typeface="Arimo Bold"/>
                <a:cs typeface="Arimo Bold"/>
                <a:sym typeface="Arimo Bold"/>
              </a:rPr>
              <a:t>Threshold = 0.20 chosen to maximize Recall while maintaining acceptable Precision.</a:t>
            </a:r>
          </a:p>
        </p:txBody>
      </p:sp>
      <p:grpSp>
        <p:nvGrpSpPr>
          <p:cNvPr id="46" name="Group 46"/>
          <p:cNvGrpSpPr/>
          <p:nvPr/>
        </p:nvGrpSpPr>
        <p:grpSpPr>
          <a:xfrm>
            <a:off x="525215" y="5836741"/>
            <a:ext cx="19050" cy="577454"/>
            <a:chOff x="0" y="0"/>
            <a:chExt cx="25400" cy="769938"/>
          </a:xfrm>
        </p:grpSpPr>
        <p:sp>
          <p:nvSpPr>
            <p:cNvPr id="47" name="Freeform 47"/>
            <p:cNvSpPr/>
            <p:nvPr/>
          </p:nvSpPr>
          <p:spPr>
            <a:xfrm>
              <a:off x="0" y="0"/>
              <a:ext cx="25400" cy="770001"/>
            </a:xfrm>
            <a:custGeom>
              <a:avLst/>
              <a:gdLst/>
              <a:ahLst/>
              <a:cxnLst/>
              <a:rect l="l" t="t" r="r" b="b"/>
              <a:pathLst>
                <a:path w="25400" h="770001">
                  <a:moveTo>
                    <a:pt x="0" y="0"/>
                  </a:moveTo>
                  <a:lnTo>
                    <a:pt x="25400" y="0"/>
                  </a:lnTo>
                  <a:lnTo>
                    <a:pt x="25400" y="770001"/>
                  </a:lnTo>
                  <a:lnTo>
                    <a:pt x="0" y="770001"/>
                  </a:lnTo>
                  <a:close/>
                </a:path>
              </a:pathLst>
            </a:custGeom>
            <a:solidFill>
              <a:srgbClr val="1B54DA"/>
            </a:solidFill>
            <a:ln w="12700">
              <a:solidFill>
                <a:srgbClr val="000000"/>
              </a:solidFill>
            </a:ln>
          </p:spPr>
        </p:sp>
      </p:grpSp>
      <p:sp>
        <p:nvSpPr>
          <p:cNvPr id="48" name="TextBox 48"/>
          <p:cNvSpPr txBox="1"/>
          <p:nvPr/>
        </p:nvSpPr>
        <p:spPr>
          <a:xfrm>
            <a:off x="2412504" y="7615535"/>
            <a:ext cx="1845915" cy="318046"/>
          </a:xfrm>
          <a:prstGeom prst="rect">
            <a:avLst/>
          </a:prstGeom>
        </p:spPr>
        <p:txBody>
          <a:bodyPr lIns="0" tIns="0" rIns="0" bIns="0" rtlCol="0" anchor="t">
            <a:spAutoFit/>
          </a:bodyPr>
          <a:lstStyle/>
          <a:p>
            <a:pPr algn="ctr">
              <a:lnSpc>
                <a:spcPts val="2937"/>
              </a:lnSpc>
            </a:pPr>
            <a:r>
              <a:rPr lang="en-US" sz="2937">
                <a:solidFill>
                  <a:srgbClr val="404155"/>
                </a:solidFill>
                <a:latin typeface="Alexandria"/>
                <a:ea typeface="Alexandria"/>
                <a:cs typeface="Alexandria"/>
                <a:sym typeface="Alexandria"/>
              </a:rPr>
              <a:t>76%</a:t>
            </a:r>
          </a:p>
        </p:txBody>
      </p:sp>
      <p:grpSp>
        <p:nvGrpSpPr>
          <p:cNvPr id="49" name="Group 49"/>
          <p:cNvGrpSpPr>
            <a:grpSpLocks noChangeAspect="1"/>
          </p:cNvGrpSpPr>
          <p:nvPr/>
        </p:nvGrpSpPr>
        <p:grpSpPr>
          <a:xfrm>
            <a:off x="2209949" y="6620470"/>
            <a:ext cx="2251174" cy="2251174"/>
            <a:chOff x="0" y="0"/>
            <a:chExt cx="3001565" cy="3001565"/>
          </a:xfrm>
        </p:grpSpPr>
        <p:sp>
          <p:nvSpPr>
            <p:cNvPr id="50" name="Freeform 50" descr="preencoded.png"/>
            <p:cNvSpPr/>
            <p:nvPr/>
          </p:nvSpPr>
          <p:spPr>
            <a:xfrm>
              <a:off x="0" y="0"/>
              <a:ext cx="3001518" cy="3001518"/>
            </a:xfrm>
            <a:custGeom>
              <a:avLst/>
              <a:gdLst/>
              <a:ahLst/>
              <a:cxnLst/>
              <a:rect l="l" t="t" r="r" b="b"/>
              <a:pathLst>
                <a:path w="3001518" h="3001518">
                  <a:moveTo>
                    <a:pt x="0" y="0"/>
                  </a:moveTo>
                  <a:lnTo>
                    <a:pt x="3001518" y="0"/>
                  </a:lnTo>
                  <a:lnTo>
                    <a:pt x="3001518" y="3001518"/>
                  </a:lnTo>
                  <a:lnTo>
                    <a:pt x="0" y="3001518"/>
                  </a:lnTo>
                  <a:lnTo>
                    <a:pt x="0" y="0"/>
                  </a:lnTo>
                  <a:close/>
                </a:path>
              </a:pathLst>
            </a:custGeom>
            <a:blipFill>
              <a:blip r:embed="rId4"/>
              <a:stretch>
                <a:fillRect r="-1" b="-1"/>
              </a:stretch>
            </a:blipFill>
          </p:spPr>
        </p:sp>
      </p:grpSp>
      <p:sp>
        <p:nvSpPr>
          <p:cNvPr id="51" name="TextBox 51"/>
          <p:cNvSpPr txBox="1"/>
          <p:nvPr/>
        </p:nvSpPr>
        <p:spPr>
          <a:xfrm>
            <a:off x="2397621" y="9040117"/>
            <a:ext cx="1875979" cy="253604"/>
          </a:xfrm>
          <a:prstGeom prst="rect">
            <a:avLst/>
          </a:prstGeom>
        </p:spPr>
        <p:txBody>
          <a:bodyPr lIns="0" tIns="0" rIns="0" bIns="0" rtlCol="0" anchor="t">
            <a:spAutoFit/>
          </a:bodyPr>
          <a:lstStyle/>
          <a:p>
            <a:pPr algn="ctr">
              <a:lnSpc>
                <a:spcPts val="1812"/>
              </a:lnSpc>
            </a:pPr>
            <a:r>
              <a:rPr lang="en-US" sz="1437">
                <a:solidFill>
                  <a:srgbClr val="404155"/>
                </a:solidFill>
                <a:latin typeface="Alexandria"/>
                <a:ea typeface="Alexandria"/>
                <a:cs typeface="Alexandria"/>
                <a:sym typeface="Alexandria"/>
              </a:rPr>
              <a:t>Model Accuracy</a:t>
            </a:r>
          </a:p>
        </p:txBody>
      </p:sp>
      <p:sp>
        <p:nvSpPr>
          <p:cNvPr id="52" name="TextBox 52"/>
          <p:cNvSpPr txBox="1"/>
          <p:nvPr/>
        </p:nvSpPr>
        <p:spPr>
          <a:xfrm>
            <a:off x="525215" y="9326612"/>
            <a:ext cx="5620791" cy="297061"/>
          </a:xfrm>
          <a:prstGeom prst="rect">
            <a:avLst/>
          </a:prstGeom>
        </p:spPr>
        <p:txBody>
          <a:bodyPr lIns="0" tIns="0" rIns="0" bIns="0" rtlCol="0" anchor="t">
            <a:spAutoFit/>
          </a:bodyPr>
          <a:lstStyle/>
          <a:p>
            <a:pPr algn="ctr">
              <a:lnSpc>
                <a:spcPts val="1874"/>
              </a:lnSpc>
            </a:pPr>
            <a:r>
              <a:rPr lang="en-US" sz="1124">
                <a:solidFill>
                  <a:srgbClr val="404155"/>
                </a:solidFill>
                <a:latin typeface="Arimo"/>
                <a:ea typeface="Arimo"/>
                <a:cs typeface="Arimo"/>
                <a:sym typeface="Arimo"/>
              </a:rPr>
              <a:t>Best performing model on test data</a:t>
            </a:r>
          </a:p>
        </p:txBody>
      </p:sp>
      <p:sp>
        <p:nvSpPr>
          <p:cNvPr id="53" name="TextBox 53"/>
          <p:cNvSpPr txBox="1"/>
          <p:nvPr/>
        </p:nvSpPr>
        <p:spPr>
          <a:xfrm>
            <a:off x="8220819" y="7615535"/>
            <a:ext cx="1845915" cy="318046"/>
          </a:xfrm>
          <a:prstGeom prst="rect">
            <a:avLst/>
          </a:prstGeom>
        </p:spPr>
        <p:txBody>
          <a:bodyPr lIns="0" tIns="0" rIns="0" bIns="0" rtlCol="0" anchor="t">
            <a:spAutoFit/>
          </a:bodyPr>
          <a:lstStyle/>
          <a:p>
            <a:pPr algn="ctr">
              <a:lnSpc>
                <a:spcPts val="2937"/>
              </a:lnSpc>
            </a:pPr>
            <a:r>
              <a:rPr lang="en-US" sz="2937">
                <a:solidFill>
                  <a:srgbClr val="404155"/>
                </a:solidFill>
                <a:latin typeface="Alexandria"/>
                <a:ea typeface="Alexandria"/>
                <a:cs typeface="Alexandria"/>
                <a:sym typeface="Alexandria"/>
              </a:rPr>
              <a:t>26%</a:t>
            </a:r>
          </a:p>
        </p:txBody>
      </p:sp>
      <p:grpSp>
        <p:nvGrpSpPr>
          <p:cNvPr id="54" name="Group 54"/>
          <p:cNvGrpSpPr>
            <a:grpSpLocks noChangeAspect="1"/>
          </p:cNvGrpSpPr>
          <p:nvPr/>
        </p:nvGrpSpPr>
        <p:grpSpPr>
          <a:xfrm>
            <a:off x="8018264" y="6620470"/>
            <a:ext cx="2251174" cy="2251174"/>
            <a:chOff x="0" y="0"/>
            <a:chExt cx="3001565" cy="3001565"/>
          </a:xfrm>
        </p:grpSpPr>
        <p:sp>
          <p:nvSpPr>
            <p:cNvPr id="55" name="Freeform 55" descr="preencoded.png"/>
            <p:cNvSpPr/>
            <p:nvPr/>
          </p:nvSpPr>
          <p:spPr>
            <a:xfrm>
              <a:off x="0" y="0"/>
              <a:ext cx="3001518" cy="3001518"/>
            </a:xfrm>
            <a:custGeom>
              <a:avLst/>
              <a:gdLst/>
              <a:ahLst/>
              <a:cxnLst/>
              <a:rect l="l" t="t" r="r" b="b"/>
              <a:pathLst>
                <a:path w="3001518" h="3001518">
                  <a:moveTo>
                    <a:pt x="0" y="0"/>
                  </a:moveTo>
                  <a:lnTo>
                    <a:pt x="3001518" y="0"/>
                  </a:lnTo>
                  <a:lnTo>
                    <a:pt x="3001518" y="3001518"/>
                  </a:lnTo>
                  <a:lnTo>
                    <a:pt x="0" y="3001518"/>
                  </a:lnTo>
                  <a:lnTo>
                    <a:pt x="0" y="0"/>
                  </a:lnTo>
                  <a:close/>
                </a:path>
              </a:pathLst>
            </a:custGeom>
            <a:blipFill>
              <a:blip r:embed="rId5"/>
              <a:stretch>
                <a:fillRect r="-1" b="-1"/>
              </a:stretch>
            </a:blipFill>
          </p:spPr>
        </p:sp>
      </p:grpSp>
      <p:sp>
        <p:nvSpPr>
          <p:cNvPr id="56" name="TextBox 56"/>
          <p:cNvSpPr txBox="1"/>
          <p:nvPr/>
        </p:nvSpPr>
        <p:spPr>
          <a:xfrm>
            <a:off x="8205936" y="9040117"/>
            <a:ext cx="1875979" cy="253604"/>
          </a:xfrm>
          <a:prstGeom prst="rect">
            <a:avLst/>
          </a:prstGeom>
        </p:spPr>
        <p:txBody>
          <a:bodyPr lIns="0" tIns="0" rIns="0" bIns="0" rtlCol="0" anchor="t">
            <a:spAutoFit/>
          </a:bodyPr>
          <a:lstStyle/>
          <a:p>
            <a:pPr algn="ctr">
              <a:lnSpc>
                <a:spcPts val="1812"/>
              </a:lnSpc>
            </a:pPr>
            <a:r>
              <a:rPr lang="en-US" sz="1437">
                <a:solidFill>
                  <a:srgbClr val="404155"/>
                </a:solidFill>
                <a:latin typeface="Alexandria"/>
                <a:ea typeface="Alexandria"/>
                <a:cs typeface="Alexandria"/>
                <a:sym typeface="Alexandria"/>
              </a:rPr>
              <a:t>Precision Score</a:t>
            </a:r>
          </a:p>
        </p:txBody>
      </p:sp>
      <p:sp>
        <p:nvSpPr>
          <p:cNvPr id="57" name="TextBox 57"/>
          <p:cNvSpPr txBox="1"/>
          <p:nvPr/>
        </p:nvSpPr>
        <p:spPr>
          <a:xfrm>
            <a:off x="6333530" y="9326612"/>
            <a:ext cx="5620791" cy="297061"/>
          </a:xfrm>
          <a:prstGeom prst="rect">
            <a:avLst/>
          </a:prstGeom>
        </p:spPr>
        <p:txBody>
          <a:bodyPr lIns="0" tIns="0" rIns="0" bIns="0" rtlCol="0" anchor="t">
            <a:spAutoFit/>
          </a:bodyPr>
          <a:lstStyle/>
          <a:p>
            <a:pPr algn="ctr">
              <a:lnSpc>
                <a:spcPts val="1874"/>
              </a:lnSpc>
            </a:pPr>
            <a:r>
              <a:rPr lang="en-US" sz="1124">
                <a:solidFill>
                  <a:srgbClr val="404155"/>
                </a:solidFill>
                <a:latin typeface="Arimo"/>
                <a:ea typeface="Arimo"/>
                <a:cs typeface="Arimo"/>
                <a:sym typeface="Arimo"/>
              </a:rPr>
              <a:t>Minimizing false positives</a:t>
            </a:r>
          </a:p>
        </p:txBody>
      </p:sp>
      <p:sp>
        <p:nvSpPr>
          <p:cNvPr id="58" name="TextBox 58"/>
          <p:cNvSpPr txBox="1"/>
          <p:nvPr/>
        </p:nvSpPr>
        <p:spPr>
          <a:xfrm>
            <a:off x="14029284" y="7615535"/>
            <a:ext cx="1845915" cy="318046"/>
          </a:xfrm>
          <a:prstGeom prst="rect">
            <a:avLst/>
          </a:prstGeom>
        </p:spPr>
        <p:txBody>
          <a:bodyPr lIns="0" tIns="0" rIns="0" bIns="0" rtlCol="0" anchor="t">
            <a:spAutoFit/>
          </a:bodyPr>
          <a:lstStyle/>
          <a:p>
            <a:pPr algn="ctr">
              <a:lnSpc>
                <a:spcPts val="2937"/>
              </a:lnSpc>
            </a:pPr>
            <a:r>
              <a:rPr lang="en-US" sz="2937">
                <a:solidFill>
                  <a:srgbClr val="404155"/>
                </a:solidFill>
                <a:latin typeface="Alexandria"/>
                <a:ea typeface="Alexandria"/>
                <a:cs typeface="Alexandria"/>
                <a:sym typeface="Alexandria"/>
              </a:rPr>
              <a:t>96%</a:t>
            </a:r>
          </a:p>
        </p:txBody>
      </p:sp>
      <p:grpSp>
        <p:nvGrpSpPr>
          <p:cNvPr id="59" name="Group 59"/>
          <p:cNvGrpSpPr>
            <a:grpSpLocks noChangeAspect="1"/>
          </p:cNvGrpSpPr>
          <p:nvPr/>
        </p:nvGrpSpPr>
        <p:grpSpPr>
          <a:xfrm>
            <a:off x="13826729" y="6620470"/>
            <a:ext cx="2251174" cy="2251174"/>
            <a:chOff x="0" y="0"/>
            <a:chExt cx="3001565" cy="3001565"/>
          </a:xfrm>
        </p:grpSpPr>
        <p:sp>
          <p:nvSpPr>
            <p:cNvPr id="60" name="Freeform 60" descr="preencoded.png"/>
            <p:cNvSpPr/>
            <p:nvPr/>
          </p:nvSpPr>
          <p:spPr>
            <a:xfrm>
              <a:off x="0" y="0"/>
              <a:ext cx="3001518" cy="3001518"/>
            </a:xfrm>
            <a:custGeom>
              <a:avLst/>
              <a:gdLst/>
              <a:ahLst/>
              <a:cxnLst/>
              <a:rect l="l" t="t" r="r" b="b"/>
              <a:pathLst>
                <a:path w="3001518" h="3001518">
                  <a:moveTo>
                    <a:pt x="0" y="0"/>
                  </a:moveTo>
                  <a:lnTo>
                    <a:pt x="3001518" y="0"/>
                  </a:lnTo>
                  <a:lnTo>
                    <a:pt x="3001518" y="3001518"/>
                  </a:lnTo>
                  <a:lnTo>
                    <a:pt x="0" y="3001518"/>
                  </a:lnTo>
                  <a:lnTo>
                    <a:pt x="0" y="0"/>
                  </a:lnTo>
                  <a:close/>
                </a:path>
              </a:pathLst>
            </a:custGeom>
            <a:blipFill>
              <a:blip r:embed="rId6"/>
              <a:stretch>
                <a:fillRect r="-1" b="-1"/>
              </a:stretch>
            </a:blipFill>
          </p:spPr>
        </p:sp>
      </p:grpSp>
      <p:sp>
        <p:nvSpPr>
          <p:cNvPr id="61" name="TextBox 61"/>
          <p:cNvSpPr txBox="1"/>
          <p:nvPr/>
        </p:nvSpPr>
        <p:spPr>
          <a:xfrm>
            <a:off x="14014251" y="9040117"/>
            <a:ext cx="1875979" cy="253604"/>
          </a:xfrm>
          <a:prstGeom prst="rect">
            <a:avLst/>
          </a:prstGeom>
        </p:spPr>
        <p:txBody>
          <a:bodyPr lIns="0" tIns="0" rIns="0" bIns="0" rtlCol="0" anchor="t">
            <a:spAutoFit/>
          </a:bodyPr>
          <a:lstStyle/>
          <a:p>
            <a:pPr algn="ctr">
              <a:lnSpc>
                <a:spcPts val="1812"/>
              </a:lnSpc>
            </a:pPr>
            <a:r>
              <a:rPr lang="en-US" sz="1437">
                <a:solidFill>
                  <a:srgbClr val="404155"/>
                </a:solidFill>
                <a:latin typeface="Alexandria"/>
                <a:ea typeface="Alexandria"/>
                <a:cs typeface="Alexandria"/>
                <a:sym typeface="Alexandria"/>
              </a:rPr>
              <a:t>Recall Score</a:t>
            </a:r>
          </a:p>
        </p:txBody>
      </p:sp>
      <p:sp>
        <p:nvSpPr>
          <p:cNvPr id="62" name="TextBox 62"/>
          <p:cNvSpPr txBox="1"/>
          <p:nvPr/>
        </p:nvSpPr>
        <p:spPr>
          <a:xfrm>
            <a:off x="12141845" y="9326612"/>
            <a:ext cx="5620941" cy="297061"/>
          </a:xfrm>
          <a:prstGeom prst="rect">
            <a:avLst/>
          </a:prstGeom>
        </p:spPr>
        <p:txBody>
          <a:bodyPr lIns="0" tIns="0" rIns="0" bIns="0" rtlCol="0" anchor="t">
            <a:spAutoFit/>
          </a:bodyPr>
          <a:lstStyle/>
          <a:p>
            <a:pPr algn="ctr">
              <a:lnSpc>
                <a:spcPts val="1874"/>
              </a:lnSpc>
            </a:pPr>
            <a:r>
              <a:rPr lang="en-US" sz="1124">
                <a:solidFill>
                  <a:srgbClr val="404155"/>
                </a:solidFill>
                <a:latin typeface="Arimo"/>
                <a:ea typeface="Arimo"/>
                <a:cs typeface="Arimo"/>
                <a:sym typeface="Arimo"/>
              </a:rPr>
              <a:t>Capturing true positive cases</a:t>
            </a:r>
          </a:p>
        </p:txBody>
      </p:sp>
      <p:grpSp>
        <p:nvGrpSpPr>
          <p:cNvPr id="63" name="Group 63"/>
          <p:cNvGrpSpPr/>
          <p:nvPr/>
        </p:nvGrpSpPr>
        <p:grpSpPr>
          <a:xfrm>
            <a:off x="525215" y="9867470"/>
            <a:ext cx="17237571" cy="28277"/>
            <a:chOff x="0" y="0"/>
            <a:chExt cx="22983428" cy="37703"/>
          </a:xfrm>
        </p:grpSpPr>
        <p:sp>
          <p:nvSpPr>
            <p:cNvPr id="64" name="Freeform 64"/>
            <p:cNvSpPr/>
            <p:nvPr/>
          </p:nvSpPr>
          <p:spPr>
            <a:xfrm>
              <a:off x="0" y="0"/>
              <a:ext cx="22983444" cy="37719"/>
            </a:xfrm>
            <a:custGeom>
              <a:avLst/>
              <a:gdLst/>
              <a:ahLst/>
              <a:cxnLst/>
              <a:rect l="l" t="t" r="r" b="b"/>
              <a:pathLst>
                <a:path w="22983444" h="37719">
                  <a:moveTo>
                    <a:pt x="0" y="0"/>
                  </a:moveTo>
                  <a:lnTo>
                    <a:pt x="22983444" y="0"/>
                  </a:lnTo>
                  <a:lnTo>
                    <a:pt x="22983444" y="37719"/>
                  </a:lnTo>
                  <a:lnTo>
                    <a:pt x="0" y="37719"/>
                  </a:lnTo>
                  <a:close/>
                </a:path>
              </a:pathLst>
            </a:custGeom>
            <a:solidFill>
              <a:srgbClr val="404155">
                <a:alpha val="24706"/>
              </a:srgbClr>
            </a:solidFill>
            <a:ln w="12700">
              <a:solidFill>
                <a:srgbClr val="000000"/>
              </a:solidFill>
            </a:ln>
          </p:spPr>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grpSp>
        <p:nvGrpSpPr>
          <p:cNvPr id="6" name="Group 6"/>
          <p:cNvGrpSpPr>
            <a:grpSpLocks noChangeAspect="1"/>
          </p:cNvGrpSpPr>
          <p:nvPr/>
        </p:nvGrpSpPr>
        <p:grpSpPr>
          <a:xfrm>
            <a:off x="655439" y="3900785"/>
            <a:ext cx="6916936" cy="4602510"/>
            <a:chOff x="0" y="0"/>
            <a:chExt cx="9222582" cy="6136680"/>
          </a:xfrm>
        </p:grpSpPr>
        <p:sp>
          <p:nvSpPr>
            <p:cNvPr id="7" name="Freeform 7" descr="preencoded.png"/>
            <p:cNvSpPr/>
            <p:nvPr/>
          </p:nvSpPr>
          <p:spPr>
            <a:xfrm>
              <a:off x="0" y="0"/>
              <a:ext cx="9222613" cy="6136640"/>
            </a:xfrm>
            <a:custGeom>
              <a:avLst/>
              <a:gdLst/>
              <a:ahLst/>
              <a:cxnLst/>
              <a:rect l="l" t="t" r="r" b="b"/>
              <a:pathLst>
                <a:path w="9222613" h="6136640">
                  <a:moveTo>
                    <a:pt x="0" y="0"/>
                  </a:moveTo>
                  <a:lnTo>
                    <a:pt x="9222613" y="0"/>
                  </a:lnTo>
                  <a:lnTo>
                    <a:pt x="9222613" y="6136640"/>
                  </a:lnTo>
                  <a:lnTo>
                    <a:pt x="0" y="6136640"/>
                  </a:lnTo>
                  <a:lnTo>
                    <a:pt x="0" y="0"/>
                  </a:lnTo>
                  <a:close/>
                </a:path>
              </a:pathLst>
            </a:custGeom>
            <a:blipFill>
              <a:blip r:embed="rId3"/>
              <a:stretch>
                <a:fillRect l="-8" r="-7"/>
              </a:stretch>
            </a:blipFill>
          </p:spPr>
        </p:sp>
      </p:grpSp>
      <p:sp>
        <p:nvSpPr>
          <p:cNvPr id="8" name="Freeform 8" descr="preencoded.png"/>
          <p:cNvSpPr/>
          <p:nvPr/>
        </p:nvSpPr>
        <p:spPr>
          <a:xfrm>
            <a:off x="914022" y="4159275"/>
            <a:ext cx="224062" cy="224062"/>
          </a:xfrm>
          <a:custGeom>
            <a:avLst/>
            <a:gdLst/>
            <a:ahLst/>
            <a:cxnLst/>
            <a:rect l="l" t="t" r="r" b="b"/>
            <a:pathLst>
              <a:path w="224062" h="224062">
                <a:moveTo>
                  <a:pt x="0" y="0"/>
                </a:moveTo>
                <a:lnTo>
                  <a:pt x="224063" y="0"/>
                </a:lnTo>
                <a:lnTo>
                  <a:pt x="224063" y="224062"/>
                </a:lnTo>
                <a:lnTo>
                  <a:pt x="0" y="224062"/>
                </a:lnTo>
                <a:lnTo>
                  <a:pt x="0" y="0"/>
                </a:lnTo>
                <a:close/>
              </a:path>
            </a:pathLst>
          </a:custGeom>
          <a:blipFill>
            <a:blip r:embed="rId4">
              <a:extLst>
                <a:ext uri="{96DAC541-7B7A-43D3-8B79-37D633B846F1}">
                  <asvg:svgBlip xmlns:asvg="http://schemas.microsoft.com/office/drawing/2016/SVG/main" xmlns="" r:embed="rId5"/>
                </a:ext>
              </a:extLst>
            </a:blip>
            <a:stretch>
              <a:fillRect l="-8333" r="-8333"/>
            </a:stretch>
          </a:blipFill>
        </p:spPr>
      </p:sp>
      <p:sp>
        <p:nvSpPr>
          <p:cNvPr id="9" name="Freeform 9" descr="preencoded.png"/>
          <p:cNvSpPr/>
          <p:nvPr/>
        </p:nvSpPr>
        <p:spPr>
          <a:xfrm>
            <a:off x="3217390" y="4159275"/>
            <a:ext cx="224062" cy="224062"/>
          </a:xfrm>
          <a:custGeom>
            <a:avLst/>
            <a:gdLst/>
            <a:ahLst/>
            <a:cxnLst/>
            <a:rect l="l" t="t" r="r" b="b"/>
            <a:pathLst>
              <a:path w="224062" h="224062">
                <a:moveTo>
                  <a:pt x="0" y="0"/>
                </a:moveTo>
                <a:lnTo>
                  <a:pt x="224062" y="0"/>
                </a:lnTo>
                <a:lnTo>
                  <a:pt x="224062" y="224062"/>
                </a:lnTo>
                <a:lnTo>
                  <a:pt x="0" y="224062"/>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10" name="Freeform 10" descr="preencoded.png"/>
          <p:cNvSpPr/>
          <p:nvPr/>
        </p:nvSpPr>
        <p:spPr>
          <a:xfrm>
            <a:off x="5520759" y="4159275"/>
            <a:ext cx="224062" cy="224062"/>
          </a:xfrm>
          <a:custGeom>
            <a:avLst/>
            <a:gdLst/>
            <a:ahLst/>
            <a:cxnLst/>
            <a:rect l="l" t="t" r="r" b="b"/>
            <a:pathLst>
              <a:path w="224062" h="224062">
                <a:moveTo>
                  <a:pt x="0" y="0"/>
                </a:moveTo>
                <a:lnTo>
                  <a:pt x="224062" y="0"/>
                </a:lnTo>
                <a:lnTo>
                  <a:pt x="224062" y="224062"/>
                </a:lnTo>
                <a:lnTo>
                  <a:pt x="0" y="224062"/>
                </a:lnTo>
                <a:lnTo>
                  <a:pt x="0" y="0"/>
                </a:lnTo>
                <a:close/>
              </a:path>
            </a:pathLst>
          </a:custGeom>
          <a:blipFill>
            <a:blip r:embed="rId8">
              <a:extLst>
                <a:ext uri="{96DAC541-7B7A-43D3-8B79-37D633B846F1}">
                  <asvg:svgBlip xmlns:asvg="http://schemas.microsoft.com/office/drawing/2016/SVG/main" xmlns="" r:embed="rId9"/>
                </a:ext>
              </a:extLst>
            </a:blip>
            <a:stretch>
              <a:fillRect l="-2083" r="-2083"/>
            </a:stretch>
          </a:blipFill>
        </p:spPr>
      </p:sp>
      <p:sp>
        <p:nvSpPr>
          <p:cNvPr id="11" name="Freeform 11" descr="preencoded.png"/>
          <p:cNvSpPr/>
          <p:nvPr/>
        </p:nvSpPr>
        <p:spPr>
          <a:xfrm>
            <a:off x="2007450" y="6435756"/>
            <a:ext cx="224062" cy="224062"/>
          </a:xfrm>
          <a:custGeom>
            <a:avLst/>
            <a:gdLst/>
            <a:ahLst/>
            <a:cxnLst/>
            <a:rect l="l" t="t" r="r" b="b"/>
            <a:pathLst>
              <a:path w="224062" h="224062">
                <a:moveTo>
                  <a:pt x="0" y="0"/>
                </a:moveTo>
                <a:lnTo>
                  <a:pt x="224062" y="0"/>
                </a:lnTo>
                <a:lnTo>
                  <a:pt x="224062" y="224063"/>
                </a:lnTo>
                <a:lnTo>
                  <a:pt x="0" y="224063"/>
                </a:lnTo>
                <a:lnTo>
                  <a:pt x="0" y="0"/>
                </a:lnTo>
                <a:close/>
              </a:path>
            </a:pathLst>
          </a:custGeom>
          <a:blipFill>
            <a:blip r:embed="rId10">
              <a:extLst>
                <a:ext uri="{96DAC541-7B7A-43D3-8B79-37D633B846F1}">
                  <asvg:svgBlip xmlns:asvg="http://schemas.microsoft.com/office/drawing/2016/SVG/main" xmlns="" r:embed="rId11"/>
                </a:ext>
              </a:extLst>
            </a:blip>
            <a:stretch>
              <a:fillRect t="-102083" b="-102083"/>
            </a:stretch>
          </a:blipFill>
        </p:spPr>
      </p:sp>
      <p:sp>
        <p:nvSpPr>
          <p:cNvPr id="12" name="Freeform 12" descr="preencoded.png"/>
          <p:cNvSpPr/>
          <p:nvPr/>
        </p:nvSpPr>
        <p:spPr>
          <a:xfrm>
            <a:off x="4391481" y="6435756"/>
            <a:ext cx="224062" cy="224062"/>
          </a:xfrm>
          <a:custGeom>
            <a:avLst/>
            <a:gdLst/>
            <a:ahLst/>
            <a:cxnLst/>
            <a:rect l="l" t="t" r="r" b="b"/>
            <a:pathLst>
              <a:path w="224062" h="224062">
                <a:moveTo>
                  <a:pt x="0" y="0"/>
                </a:moveTo>
                <a:lnTo>
                  <a:pt x="224063" y="0"/>
                </a:lnTo>
                <a:lnTo>
                  <a:pt x="224063" y="224063"/>
                </a:lnTo>
                <a:lnTo>
                  <a:pt x="0" y="224063"/>
                </a:lnTo>
                <a:lnTo>
                  <a:pt x="0" y="0"/>
                </a:lnTo>
                <a:close/>
              </a:path>
            </a:pathLst>
          </a:custGeom>
          <a:blipFill>
            <a:blip r:embed="rId12">
              <a:extLst>
                <a:ext uri="{96DAC541-7B7A-43D3-8B79-37D633B846F1}">
                  <asvg:svgBlip xmlns:asvg="http://schemas.microsoft.com/office/drawing/2016/SVG/main" xmlns="" r:embed="rId13"/>
                </a:ext>
              </a:extLst>
            </a:blip>
            <a:stretch>
              <a:fillRect l="-4166" r="-4166"/>
            </a:stretch>
          </a:blipFill>
        </p:spPr>
      </p:sp>
      <p:sp>
        <p:nvSpPr>
          <p:cNvPr id="13" name="TextBox 13"/>
          <p:cNvSpPr txBox="1"/>
          <p:nvPr/>
        </p:nvSpPr>
        <p:spPr>
          <a:xfrm>
            <a:off x="655439" y="683121"/>
            <a:ext cx="4726067" cy="455295"/>
          </a:xfrm>
          <a:prstGeom prst="rect">
            <a:avLst/>
          </a:prstGeom>
        </p:spPr>
        <p:txBody>
          <a:bodyPr lIns="0" tIns="0" rIns="0" bIns="0" rtlCol="0" anchor="t">
            <a:spAutoFit/>
          </a:bodyPr>
          <a:lstStyle/>
          <a:p>
            <a:pPr algn="l">
              <a:lnSpc>
                <a:spcPts val="3629"/>
              </a:lnSpc>
            </a:pPr>
            <a:r>
              <a:rPr lang="en-US" sz="2887" b="1">
                <a:solidFill>
                  <a:srgbClr val="1B1B27"/>
                </a:solidFill>
                <a:latin typeface="Alexandria Bold"/>
                <a:ea typeface="Alexandria Bold"/>
                <a:cs typeface="Alexandria Bold"/>
                <a:sym typeface="Alexandria Bold"/>
              </a:rPr>
              <a:t>Business Value Delivered</a:t>
            </a:r>
          </a:p>
        </p:txBody>
      </p:sp>
      <p:sp>
        <p:nvSpPr>
          <p:cNvPr id="14" name="TextBox 14"/>
          <p:cNvSpPr txBox="1"/>
          <p:nvPr/>
        </p:nvSpPr>
        <p:spPr>
          <a:xfrm>
            <a:off x="655439" y="1145381"/>
            <a:ext cx="8260110" cy="385211"/>
          </a:xfrm>
          <a:prstGeom prst="rect">
            <a:avLst/>
          </a:prstGeom>
        </p:spPr>
        <p:txBody>
          <a:bodyPr lIns="0" tIns="0" rIns="0" bIns="0" rtlCol="0" anchor="t">
            <a:spAutoFit/>
          </a:bodyPr>
          <a:lstStyle/>
          <a:p>
            <a:pPr marL="292198" lvl="1" indent="-146099" algn="l">
              <a:lnSpc>
                <a:spcPts val="3116"/>
              </a:lnSpc>
              <a:buFont typeface="Arial"/>
              <a:buChar char="•"/>
            </a:pPr>
            <a:r>
              <a:rPr lang="en-US" sz="1937" b="1">
                <a:solidFill>
                  <a:srgbClr val="404155"/>
                </a:solidFill>
                <a:latin typeface="Arimo Bold"/>
                <a:ea typeface="Arimo Bold"/>
                <a:cs typeface="Arimo Bold"/>
                <a:sym typeface="Arimo Bold"/>
              </a:rPr>
              <a:t>Targeted Marketing:</a:t>
            </a:r>
            <a:r>
              <a:rPr lang="en-US" sz="1937">
                <a:solidFill>
                  <a:srgbClr val="404155"/>
                </a:solidFill>
                <a:latin typeface="Arimo"/>
                <a:ea typeface="Arimo"/>
                <a:cs typeface="Arimo"/>
                <a:sym typeface="Arimo"/>
              </a:rPr>
              <a:t> Focus resources on high-probability customers</a:t>
            </a:r>
          </a:p>
        </p:txBody>
      </p:sp>
      <p:sp>
        <p:nvSpPr>
          <p:cNvPr id="15" name="TextBox 15"/>
          <p:cNvSpPr txBox="1"/>
          <p:nvPr/>
        </p:nvSpPr>
        <p:spPr>
          <a:xfrm>
            <a:off x="655439" y="1510605"/>
            <a:ext cx="8260110" cy="385211"/>
          </a:xfrm>
          <a:prstGeom prst="rect">
            <a:avLst/>
          </a:prstGeom>
        </p:spPr>
        <p:txBody>
          <a:bodyPr lIns="0" tIns="0" rIns="0" bIns="0" rtlCol="0" anchor="t">
            <a:spAutoFit/>
          </a:bodyPr>
          <a:lstStyle/>
          <a:p>
            <a:pPr marL="292198" lvl="1" indent="-146099" algn="l">
              <a:lnSpc>
                <a:spcPts val="3116"/>
              </a:lnSpc>
              <a:buFont typeface="Arial"/>
              <a:buChar char="•"/>
            </a:pPr>
            <a:r>
              <a:rPr lang="en-US" sz="1937" b="1">
                <a:solidFill>
                  <a:srgbClr val="404155"/>
                </a:solidFill>
                <a:latin typeface="Arimo Bold"/>
                <a:ea typeface="Arimo Bold"/>
                <a:cs typeface="Arimo Bold"/>
                <a:sym typeface="Arimo Bold"/>
              </a:rPr>
              <a:t>Cost Reduction:</a:t>
            </a:r>
            <a:r>
              <a:rPr lang="en-US" sz="1937">
                <a:solidFill>
                  <a:srgbClr val="404155"/>
                </a:solidFill>
                <a:latin typeface="Arimo"/>
                <a:ea typeface="Arimo"/>
                <a:cs typeface="Arimo"/>
                <a:sym typeface="Arimo"/>
              </a:rPr>
              <a:t> Minimize wasted outreach to uninterested customers</a:t>
            </a:r>
          </a:p>
        </p:txBody>
      </p:sp>
      <p:sp>
        <p:nvSpPr>
          <p:cNvPr id="16" name="TextBox 16"/>
          <p:cNvSpPr txBox="1"/>
          <p:nvPr/>
        </p:nvSpPr>
        <p:spPr>
          <a:xfrm>
            <a:off x="655439" y="1875830"/>
            <a:ext cx="8260110" cy="385211"/>
          </a:xfrm>
          <a:prstGeom prst="rect">
            <a:avLst/>
          </a:prstGeom>
        </p:spPr>
        <p:txBody>
          <a:bodyPr lIns="0" tIns="0" rIns="0" bIns="0" rtlCol="0" anchor="t">
            <a:spAutoFit/>
          </a:bodyPr>
          <a:lstStyle/>
          <a:p>
            <a:pPr marL="292198" lvl="1" indent="-146099" algn="l">
              <a:lnSpc>
                <a:spcPts val="3116"/>
              </a:lnSpc>
              <a:buFont typeface="Arial"/>
              <a:buChar char="•"/>
            </a:pPr>
            <a:r>
              <a:rPr lang="en-US" sz="1937" b="1">
                <a:solidFill>
                  <a:srgbClr val="404155"/>
                </a:solidFill>
                <a:latin typeface="Arimo Bold"/>
                <a:ea typeface="Arimo Bold"/>
                <a:cs typeface="Arimo Bold"/>
                <a:sym typeface="Arimo Bold"/>
              </a:rPr>
              <a:t>Revenue Uplift:</a:t>
            </a:r>
            <a:r>
              <a:rPr lang="en-US" sz="1937">
                <a:solidFill>
                  <a:srgbClr val="404155"/>
                </a:solidFill>
                <a:latin typeface="Arimo"/>
                <a:ea typeface="Arimo"/>
                <a:cs typeface="Arimo"/>
                <a:sym typeface="Arimo"/>
              </a:rPr>
              <a:t> Improve conversion rates through precision targeting</a:t>
            </a:r>
          </a:p>
        </p:txBody>
      </p:sp>
      <p:sp>
        <p:nvSpPr>
          <p:cNvPr id="17" name="TextBox 17"/>
          <p:cNvSpPr txBox="1"/>
          <p:nvPr/>
        </p:nvSpPr>
        <p:spPr>
          <a:xfrm>
            <a:off x="655439" y="2241054"/>
            <a:ext cx="8260110" cy="385211"/>
          </a:xfrm>
          <a:prstGeom prst="rect">
            <a:avLst/>
          </a:prstGeom>
        </p:spPr>
        <p:txBody>
          <a:bodyPr lIns="0" tIns="0" rIns="0" bIns="0" rtlCol="0" anchor="t">
            <a:spAutoFit/>
          </a:bodyPr>
          <a:lstStyle/>
          <a:p>
            <a:pPr marL="292198" lvl="1" indent="-146099" algn="l">
              <a:lnSpc>
                <a:spcPts val="3116"/>
              </a:lnSpc>
              <a:buFont typeface="Arial"/>
              <a:buChar char="•"/>
            </a:pPr>
            <a:r>
              <a:rPr lang="en-US" sz="1937" b="1">
                <a:solidFill>
                  <a:srgbClr val="404155"/>
                </a:solidFill>
                <a:latin typeface="Arimo Bold"/>
                <a:ea typeface="Arimo Bold"/>
                <a:cs typeface="Arimo Bold"/>
                <a:sym typeface="Arimo Bold"/>
              </a:rPr>
              <a:t>Strategic Insights:</a:t>
            </a:r>
            <a:r>
              <a:rPr lang="en-US" sz="1937">
                <a:solidFill>
                  <a:srgbClr val="404155"/>
                </a:solidFill>
                <a:latin typeface="Arimo"/>
                <a:ea typeface="Arimo"/>
                <a:cs typeface="Arimo"/>
                <a:sym typeface="Arimo"/>
              </a:rPr>
              <a:t> Understand key drivers of customer interest</a:t>
            </a:r>
          </a:p>
        </p:txBody>
      </p:sp>
      <p:sp>
        <p:nvSpPr>
          <p:cNvPr id="18" name="TextBox 18"/>
          <p:cNvSpPr txBox="1"/>
          <p:nvPr/>
        </p:nvSpPr>
        <p:spPr>
          <a:xfrm>
            <a:off x="9381976" y="683121"/>
            <a:ext cx="2434352" cy="455295"/>
          </a:xfrm>
          <a:prstGeom prst="rect">
            <a:avLst/>
          </a:prstGeom>
        </p:spPr>
        <p:txBody>
          <a:bodyPr lIns="0" tIns="0" rIns="0" bIns="0" rtlCol="0" anchor="t">
            <a:spAutoFit/>
          </a:bodyPr>
          <a:lstStyle/>
          <a:p>
            <a:pPr algn="l">
              <a:lnSpc>
                <a:spcPts val="3629"/>
              </a:lnSpc>
            </a:pPr>
            <a:r>
              <a:rPr lang="en-US" sz="2887" b="1">
                <a:solidFill>
                  <a:srgbClr val="1B1B27"/>
                </a:solidFill>
                <a:latin typeface="Alexandria Bold"/>
                <a:ea typeface="Alexandria Bold"/>
                <a:cs typeface="Alexandria Bold"/>
                <a:sym typeface="Alexandria Bold"/>
              </a:rPr>
              <a:t>Key Findings</a:t>
            </a:r>
          </a:p>
        </p:txBody>
      </p:sp>
      <p:sp>
        <p:nvSpPr>
          <p:cNvPr id="19" name="TextBox 19"/>
          <p:cNvSpPr txBox="1"/>
          <p:nvPr/>
        </p:nvSpPr>
        <p:spPr>
          <a:xfrm>
            <a:off x="9381976" y="1145381"/>
            <a:ext cx="8260110" cy="775736"/>
          </a:xfrm>
          <a:prstGeom prst="rect">
            <a:avLst/>
          </a:prstGeom>
        </p:spPr>
        <p:txBody>
          <a:bodyPr lIns="0" tIns="0" rIns="0" bIns="0" rtlCol="0" anchor="t">
            <a:spAutoFit/>
          </a:bodyPr>
          <a:lstStyle/>
          <a:p>
            <a:pPr marL="292198" lvl="1" indent="-146099" algn="l">
              <a:lnSpc>
                <a:spcPts val="3116"/>
              </a:lnSpc>
              <a:buFont typeface="Arial"/>
              <a:buChar char="•"/>
            </a:pPr>
            <a:r>
              <a:rPr lang="en-US" sz="1937">
                <a:solidFill>
                  <a:srgbClr val="404155"/>
                </a:solidFill>
                <a:latin typeface="Arimo"/>
                <a:ea typeface="Arimo"/>
                <a:cs typeface="Arimo"/>
                <a:sym typeface="Arimo"/>
              </a:rPr>
              <a:t>Customers </a:t>
            </a:r>
            <a:r>
              <a:rPr lang="en-US" sz="1937" b="1">
                <a:solidFill>
                  <a:srgbClr val="404155"/>
                </a:solidFill>
                <a:latin typeface="Arimo Bold"/>
                <a:ea typeface="Arimo Bold"/>
                <a:cs typeface="Arimo Bold"/>
                <a:sym typeface="Arimo Bold"/>
              </a:rPr>
              <a:t>not previously insured</a:t>
            </a:r>
            <a:r>
              <a:rPr lang="en-US" sz="1937">
                <a:solidFill>
                  <a:srgbClr val="404155"/>
                </a:solidFill>
                <a:latin typeface="Arimo"/>
                <a:ea typeface="Arimo"/>
                <a:cs typeface="Arimo"/>
                <a:sym typeface="Arimo"/>
              </a:rPr>
              <a:t> and those with </a:t>
            </a:r>
            <a:r>
              <a:rPr lang="en-US" sz="1937" b="1">
                <a:solidFill>
                  <a:srgbClr val="404155"/>
                </a:solidFill>
                <a:latin typeface="Arimo Bold"/>
                <a:ea typeface="Arimo Bold"/>
                <a:cs typeface="Arimo Bold"/>
                <a:sym typeface="Arimo Bold"/>
              </a:rPr>
              <a:t>vehicle damage</a:t>
            </a:r>
            <a:r>
              <a:rPr lang="en-US" sz="1937">
                <a:solidFill>
                  <a:srgbClr val="404155"/>
                </a:solidFill>
                <a:latin typeface="Arimo"/>
                <a:ea typeface="Arimo"/>
                <a:cs typeface="Arimo"/>
                <a:sym typeface="Arimo"/>
              </a:rPr>
              <a:t> show the highest interest in purchasing insurance.</a:t>
            </a:r>
          </a:p>
        </p:txBody>
      </p:sp>
      <p:sp>
        <p:nvSpPr>
          <p:cNvPr id="20" name="TextBox 20"/>
          <p:cNvSpPr txBox="1"/>
          <p:nvPr/>
        </p:nvSpPr>
        <p:spPr>
          <a:xfrm>
            <a:off x="9381976" y="1875830"/>
            <a:ext cx="8260110" cy="385211"/>
          </a:xfrm>
          <a:prstGeom prst="rect">
            <a:avLst/>
          </a:prstGeom>
        </p:spPr>
        <p:txBody>
          <a:bodyPr lIns="0" tIns="0" rIns="0" bIns="0" rtlCol="0" anchor="t">
            <a:spAutoFit/>
          </a:bodyPr>
          <a:lstStyle/>
          <a:p>
            <a:pPr marL="292198" lvl="1" indent="-146099" algn="l">
              <a:lnSpc>
                <a:spcPts val="3116"/>
              </a:lnSpc>
              <a:buFont typeface="Arial"/>
              <a:buChar char="•"/>
            </a:pPr>
            <a:r>
              <a:rPr lang="en-US" sz="1937" b="1">
                <a:solidFill>
                  <a:srgbClr val="404155"/>
                </a:solidFill>
                <a:latin typeface="Arimo Bold"/>
                <a:ea typeface="Arimo Bold"/>
                <a:cs typeface="Arimo Bold"/>
                <a:sym typeface="Arimo Bold"/>
              </a:rPr>
              <a:t>Vehicle Age (&gt;2 years)</a:t>
            </a:r>
            <a:r>
              <a:rPr lang="en-US" sz="1937">
                <a:solidFill>
                  <a:srgbClr val="404155"/>
                </a:solidFill>
                <a:latin typeface="Arimo"/>
                <a:ea typeface="Arimo"/>
                <a:cs typeface="Arimo"/>
                <a:sym typeface="Arimo"/>
              </a:rPr>
              <a:t> is a strong indicator of response likelihood.</a:t>
            </a:r>
          </a:p>
        </p:txBody>
      </p:sp>
      <p:sp>
        <p:nvSpPr>
          <p:cNvPr id="21" name="TextBox 21"/>
          <p:cNvSpPr txBox="1"/>
          <p:nvPr/>
        </p:nvSpPr>
        <p:spPr>
          <a:xfrm>
            <a:off x="9381976" y="2241054"/>
            <a:ext cx="8260110" cy="1166261"/>
          </a:xfrm>
          <a:prstGeom prst="rect">
            <a:avLst/>
          </a:prstGeom>
        </p:spPr>
        <p:txBody>
          <a:bodyPr lIns="0" tIns="0" rIns="0" bIns="0" rtlCol="0" anchor="t">
            <a:spAutoFit/>
          </a:bodyPr>
          <a:lstStyle/>
          <a:p>
            <a:pPr marL="292198" lvl="1" indent="-146099" algn="l">
              <a:lnSpc>
                <a:spcPts val="3116"/>
              </a:lnSpc>
              <a:buFont typeface="Arial"/>
              <a:buChar char="•"/>
            </a:pPr>
            <a:r>
              <a:rPr lang="en-US" sz="1937">
                <a:solidFill>
                  <a:srgbClr val="404155"/>
                </a:solidFill>
                <a:latin typeface="Arimo"/>
                <a:ea typeface="Arimo"/>
                <a:cs typeface="Arimo"/>
                <a:sym typeface="Arimo"/>
              </a:rPr>
              <a:t>Logistic Regression achieved </a:t>
            </a:r>
            <a:r>
              <a:rPr lang="en-US" sz="1937" b="1">
                <a:solidFill>
                  <a:srgbClr val="404155"/>
                </a:solidFill>
                <a:latin typeface="Arimo Bold"/>
                <a:ea typeface="Arimo Bold"/>
                <a:cs typeface="Arimo Bold"/>
                <a:sym typeface="Arimo Bold"/>
              </a:rPr>
              <a:t>high recall</a:t>
            </a:r>
            <a:r>
              <a:rPr lang="en-US" sz="1937">
                <a:solidFill>
                  <a:srgbClr val="404155"/>
                </a:solidFill>
                <a:latin typeface="Arimo"/>
                <a:ea typeface="Arimo"/>
                <a:cs typeface="Arimo"/>
                <a:sym typeface="Arimo"/>
              </a:rPr>
              <a:t>, Random Forest achieved </a:t>
            </a:r>
            <a:r>
              <a:rPr lang="en-US" sz="1937" b="1">
                <a:solidFill>
                  <a:srgbClr val="404155"/>
                </a:solidFill>
                <a:latin typeface="Arimo Bold"/>
                <a:ea typeface="Arimo Bold"/>
                <a:cs typeface="Arimo Bold"/>
                <a:sym typeface="Arimo Bold"/>
              </a:rPr>
              <a:t>high accuracy</a:t>
            </a:r>
            <a:r>
              <a:rPr lang="en-US" sz="1937">
                <a:solidFill>
                  <a:srgbClr val="404155"/>
                </a:solidFill>
                <a:latin typeface="Arimo"/>
                <a:ea typeface="Arimo"/>
                <a:cs typeface="Arimo"/>
                <a:sym typeface="Arimo"/>
              </a:rPr>
              <a:t>, but</a:t>
            </a:r>
            <a:r>
              <a:rPr lang="en-US" sz="1937" b="1">
                <a:solidFill>
                  <a:srgbClr val="404155"/>
                </a:solidFill>
                <a:latin typeface="Arimo Bold"/>
                <a:ea typeface="Arimo Bold"/>
                <a:cs typeface="Arimo Bold"/>
                <a:sym typeface="Arimo Bold"/>
              </a:rPr>
              <a:t>Tuned Random Forest (threshold = 0.20)</a:t>
            </a:r>
            <a:r>
              <a:rPr lang="en-US" sz="1937">
                <a:solidFill>
                  <a:srgbClr val="404155"/>
                </a:solidFill>
                <a:latin typeface="Arimo"/>
                <a:ea typeface="Arimo"/>
                <a:cs typeface="Arimo"/>
                <a:sym typeface="Arimo"/>
              </a:rPr>
              <a:t> delivered the best balance for business needs.</a:t>
            </a:r>
          </a:p>
        </p:txBody>
      </p:sp>
      <p:sp>
        <p:nvSpPr>
          <p:cNvPr id="22" name="TextBox 22"/>
          <p:cNvSpPr txBox="1"/>
          <p:nvPr/>
        </p:nvSpPr>
        <p:spPr>
          <a:xfrm>
            <a:off x="9381976" y="3416840"/>
            <a:ext cx="8260110" cy="775736"/>
          </a:xfrm>
          <a:prstGeom prst="rect">
            <a:avLst/>
          </a:prstGeom>
        </p:spPr>
        <p:txBody>
          <a:bodyPr lIns="0" tIns="0" rIns="0" bIns="0" rtlCol="0" anchor="t">
            <a:spAutoFit/>
          </a:bodyPr>
          <a:lstStyle/>
          <a:p>
            <a:pPr marL="292198" lvl="1" indent="-146099" algn="l">
              <a:lnSpc>
                <a:spcPts val="3116"/>
              </a:lnSpc>
              <a:buFont typeface="Arial"/>
              <a:buChar char="•"/>
            </a:pPr>
            <a:r>
              <a:rPr lang="en-US" sz="1937">
                <a:solidFill>
                  <a:srgbClr val="404155"/>
                </a:solidFill>
                <a:latin typeface="Arimo"/>
                <a:ea typeface="Arimo"/>
                <a:cs typeface="Arimo"/>
                <a:sym typeface="Arimo"/>
              </a:rPr>
              <a:t>High-recall model ensures </a:t>
            </a:r>
            <a:r>
              <a:rPr lang="en-US" sz="1937" b="1">
                <a:solidFill>
                  <a:srgbClr val="404155"/>
                </a:solidFill>
                <a:latin typeface="Arimo Bold"/>
                <a:ea typeface="Arimo Bold"/>
                <a:cs typeface="Arimo Bold"/>
                <a:sym typeface="Arimo Bold"/>
              </a:rPr>
              <a:t>maximum customer capture</a:t>
            </a:r>
            <a:r>
              <a:rPr lang="en-US" sz="1937">
                <a:solidFill>
                  <a:srgbClr val="404155"/>
                </a:solidFill>
                <a:latin typeface="Arimo"/>
                <a:ea typeface="Arimo"/>
                <a:cs typeface="Arimo"/>
                <a:sym typeface="Arimo"/>
              </a:rPr>
              <a:t> for targeted marketing.</a:t>
            </a:r>
          </a:p>
        </p:txBody>
      </p:sp>
      <p:sp>
        <p:nvSpPr>
          <p:cNvPr id="23" name="TextBox 23"/>
          <p:cNvSpPr txBox="1"/>
          <p:nvPr/>
        </p:nvSpPr>
        <p:spPr>
          <a:xfrm>
            <a:off x="655439" y="3329434"/>
            <a:ext cx="5910858" cy="360760"/>
          </a:xfrm>
          <a:prstGeom prst="rect">
            <a:avLst/>
          </a:prstGeom>
        </p:spPr>
        <p:txBody>
          <a:bodyPr lIns="0" tIns="0" rIns="0" bIns="0" rtlCol="0" anchor="t">
            <a:spAutoFit/>
          </a:bodyPr>
          <a:lstStyle/>
          <a:p>
            <a:pPr algn="l">
              <a:lnSpc>
                <a:spcPts val="2750"/>
              </a:lnSpc>
            </a:pPr>
            <a:r>
              <a:rPr lang="en-US" sz="2187">
                <a:solidFill>
                  <a:srgbClr val="1B1B27"/>
                </a:solidFill>
                <a:latin typeface="Alexandria"/>
                <a:ea typeface="Alexandria"/>
                <a:cs typeface="Alexandria"/>
                <a:sym typeface="Alexandria"/>
              </a:rPr>
              <a:t>Limitation                                                           </a:t>
            </a:r>
          </a:p>
        </p:txBody>
      </p:sp>
      <p:sp>
        <p:nvSpPr>
          <p:cNvPr id="24" name="TextBox 24"/>
          <p:cNvSpPr txBox="1"/>
          <p:nvPr/>
        </p:nvSpPr>
        <p:spPr>
          <a:xfrm>
            <a:off x="1126042" y="4570991"/>
            <a:ext cx="1541554" cy="504143"/>
          </a:xfrm>
          <a:prstGeom prst="rect">
            <a:avLst/>
          </a:prstGeom>
        </p:spPr>
        <p:txBody>
          <a:bodyPr lIns="0" tIns="0" rIns="0" bIns="0" rtlCol="0" anchor="t">
            <a:spAutoFit/>
          </a:bodyPr>
          <a:lstStyle/>
          <a:p>
            <a:pPr algn="ctr">
              <a:lnSpc>
                <a:spcPts val="2062"/>
              </a:lnSpc>
            </a:pPr>
            <a:r>
              <a:rPr lang="en-US" sz="1687">
                <a:solidFill>
                  <a:srgbClr val="404155"/>
                </a:solidFill>
                <a:latin typeface="Alexandria"/>
                <a:ea typeface="Alexandria"/>
                <a:cs typeface="Alexandria"/>
                <a:sym typeface="Alexandria"/>
              </a:rPr>
              <a:t>Class Imbalance</a:t>
            </a:r>
          </a:p>
        </p:txBody>
      </p:sp>
      <p:sp>
        <p:nvSpPr>
          <p:cNvPr id="25" name="TextBox 25"/>
          <p:cNvSpPr txBox="1"/>
          <p:nvPr/>
        </p:nvSpPr>
        <p:spPr>
          <a:xfrm>
            <a:off x="1126042" y="5118257"/>
            <a:ext cx="1541554" cy="431889"/>
          </a:xfrm>
          <a:prstGeom prst="rect">
            <a:avLst/>
          </a:prstGeom>
        </p:spPr>
        <p:txBody>
          <a:bodyPr lIns="0" tIns="0" rIns="0" bIns="0" rtlCol="0" anchor="t">
            <a:spAutoFit/>
          </a:bodyPr>
          <a:lstStyle/>
          <a:p>
            <a:pPr algn="ctr">
              <a:lnSpc>
                <a:spcPts val="1687"/>
              </a:lnSpc>
            </a:pPr>
            <a:r>
              <a:rPr lang="en-US" sz="1312">
                <a:solidFill>
                  <a:srgbClr val="404155"/>
                </a:solidFill>
                <a:latin typeface="Arimo"/>
                <a:ea typeface="Arimo"/>
                <a:cs typeface="Arimo"/>
                <a:sym typeface="Arimo"/>
              </a:rPr>
              <a:t>Only ~12% positive responses</a:t>
            </a:r>
          </a:p>
        </p:txBody>
      </p:sp>
      <p:sp>
        <p:nvSpPr>
          <p:cNvPr id="26" name="TextBox 26"/>
          <p:cNvSpPr txBox="1"/>
          <p:nvPr/>
        </p:nvSpPr>
        <p:spPr>
          <a:xfrm>
            <a:off x="3429410" y="4470162"/>
            <a:ext cx="1541554" cy="504142"/>
          </a:xfrm>
          <a:prstGeom prst="rect">
            <a:avLst/>
          </a:prstGeom>
        </p:spPr>
        <p:txBody>
          <a:bodyPr lIns="0" tIns="0" rIns="0" bIns="0" rtlCol="0" anchor="t">
            <a:spAutoFit/>
          </a:bodyPr>
          <a:lstStyle/>
          <a:p>
            <a:pPr algn="ctr">
              <a:lnSpc>
                <a:spcPts val="2062"/>
              </a:lnSpc>
            </a:pPr>
            <a:r>
              <a:rPr lang="en-US" sz="1687">
                <a:solidFill>
                  <a:srgbClr val="404155"/>
                </a:solidFill>
                <a:latin typeface="Alexandria"/>
                <a:ea typeface="Alexandria"/>
                <a:cs typeface="Alexandria"/>
                <a:sym typeface="Alexandria"/>
              </a:rPr>
              <a:t>Low-Value Features</a:t>
            </a:r>
          </a:p>
        </p:txBody>
      </p:sp>
      <p:sp>
        <p:nvSpPr>
          <p:cNvPr id="27" name="TextBox 27"/>
          <p:cNvSpPr txBox="1"/>
          <p:nvPr/>
        </p:nvSpPr>
        <p:spPr>
          <a:xfrm>
            <a:off x="3429410" y="5017430"/>
            <a:ext cx="1541554" cy="633545"/>
          </a:xfrm>
          <a:prstGeom prst="rect">
            <a:avLst/>
          </a:prstGeom>
        </p:spPr>
        <p:txBody>
          <a:bodyPr lIns="0" tIns="0" rIns="0" bIns="0" rtlCol="0" anchor="t">
            <a:spAutoFit/>
          </a:bodyPr>
          <a:lstStyle/>
          <a:p>
            <a:pPr algn="ctr">
              <a:lnSpc>
                <a:spcPts val="1687"/>
              </a:lnSpc>
            </a:pPr>
            <a:r>
              <a:rPr lang="en-US" sz="1312">
                <a:solidFill>
                  <a:srgbClr val="404155"/>
                </a:solidFill>
                <a:latin typeface="Arimo"/>
                <a:ea typeface="Arimo"/>
                <a:cs typeface="Arimo"/>
                <a:sym typeface="Arimo"/>
              </a:rPr>
              <a:t>Driving License, Premium, Vintage add little</a:t>
            </a:r>
          </a:p>
        </p:txBody>
      </p:sp>
      <p:sp>
        <p:nvSpPr>
          <p:cNvPr id="28" name="TextBox 28"/>
          <p:cNvSpPr txBox="1"/>
          <p:nvPr/>
        </p:nvSpPr>
        <p:spPr>
          <a:xfrm>
            <a:off x="5732919" y="4344128"/>
            <a:ext cx="1541554" cy="756212"/>
          </a:xfrm>
          <a:prstGeom prst="rect">
            <a:avLst/>
          </a:prstGeom>
        </p:spPr>
        <p:txBody>
          <a:bodyPr lIns="0" tIns="0" rIns="0" bIns="0" rtlCol="0" anchor="t">
            <a:spAutoFit/>
          </a:bodyPr>
          <a:lstStyle/>
          <a:p>
            <a:pPr algn="ctr">
              <a:lnSpc>
                <a:spcPts val="2062"/>
              </a:lnSpc>
            </a:pPr>
            <a:r>
              <a:rPr lang="en-US" sz="1687">
                <a:solidFill>
                  <a:srgbClr val="404155"/>
                </a:solidFill>
                <a:latin typeface="Alexandria"/>
                <a:ea typeface="Alexandria"/>
                <a:cs typeface="Alexandria"/>
                <a:sym typeface="Alexandria"/>
              </a:rPr>
              <a:t>Missing Customer Depth</a:t>
            </a:r>
          </a:p>
        </p:txBody>
      </p:sp>
      <p:sp>
        <p:nvSpPr>
          <p:cNvPr id="29" name="TextBox 29"/>
          <p:cNvSpPr txBox="1"/>
          <p:nvPr/>
        </p:nvSpPr>
        <p:spPr>
          <a:xfrm>
            <a:off x="5732919" y="5143465"/>
            <a:ext cx="1541554" cy="633545"/>
          </a:xfrm>
          <a:prstGeom prst="rect">
            <a:avLst/>
          </a:prstGeom>
        </p:spPr>
        <p:txBody>
          <a:bodyPr lIns="0" tIns="0" rIns="0" bIns="0" rtlCol="0" anchor="t">
            <a:spAutoFit/>
          </a:bodyPr>
          <a:lstStyle/>
          <a:p>
            <a:pPr algn="ctr">
              <a:lnSpc>
                <a:spcPts val="1687"/>
              </a:lnSpc>
            </a:pPr>
            <a:r>
              <a:rPr lang="en-US" sz="1312">
                <a:solidFill>
                  <a:srgbClr val="404155"/>
                </a:solidFill>
                <a:latin typeface="Arimo"/>
                <a:ea typeface="Arimo"/>
                <a:cs typeface="Arimo"/>
                <a:sym typeface="Arimo"/>
              </a:rPr>
              <a:t>No income, claims, or communication logs</a:t>
            </a:r>
          </a:p>
        </p:txBody>
      </p:sp>
      <p:sp>
        <p:nvSpPr>
          <p:cNvPr id="30" name="TextBox 30"/>
          <p:cNvSpPr txBox="1"/>
          <p:nvPr/>
        </p:nvSpPr>
        <p:spPr>
          <a:xfrm>
            <a:off x="2219470" y="6847471"/>
            <a:ext cx="1541554" cy="504142"/>
          </a:xfrm>
          <a:prstGeom prst="rect">
            <a:avLst/>
          </a:prstGeom>
        </p:spPr>
        <p:txBody>
          <a:bodyPr lIns="0" tIns="0" rIns="0" bIns="0" rtlCol="0" anchor="t">
            <a:spAutoFit/>
          </a:bodyPr>
          <a:lstStyle/>
          <a:p>
            <a:pPr algn="ctr">
              <a:lnSpc>
                <a:spcPts val="2062"/>
              </a:lnSpc>
            </a:pPr>
            <a:r>
              <a:rPr lang="en-US" sz="1687">
                <a:solidFill>
                  <a:srgbClr val="404155"/>
                </a:solidFill>
                <a:latin typeface="Alexandria"/>
                <a:ea typeface="Alexandria"/>
                <a:cs typeface="Alexandria"/>
                <a:sym typeface="Alexandria"/>
              </a:rPr>
              <a:t>Low Precision Risk</a:t>
            </a:r>
          </a:p>
        </p:txBody>
      </p:sp>
      <p:sp>
        <p:nvSpPr>
          <p:cNvPr id="31" name="TextBox 31"/>
          <p:cNvSpPr txBox="1"/>
          <p:nvPr/>
        </p:nvSpPr>
        <p:spPr>
          <a:xfrm>
            <a:off x="2219470" y="7394739"/>
            <a:ext cx="1541554" cy="431889"/>
          </a:xfrm>
          <a:prstGeom prst="rect">
            <a:avLst/>
          </a:prstGeom>
        </p:spPr>
        <p:txBody>
          <a:bodyPr lIns="0" tIns="0" rIns="0" bIns="0" rtlCol="0" anchor="t">
            <a:spAutoFit/>
          </a:bodyPr>
          <a:lstStyle/>
          <a:p>
            <a:pPr algn="ctr">
              <a:lnSpc>
                <a:spcPts val="1687"/>
              </a:lnSpc>
            </a:pPr>
            <a:r>
              <a:rPr lang="en-US" sz="1312">
                <a:solidFill>
                  <a:srgbClr val="404155"/>
                </a:solidFill>
                <a:latin typeface="Arimo"/>
                <a:ea typeface="Arimo"/>
                <a:cs typeface="Arimo"/>
                <a:sym typeface="Arimo"/>
              </a:rPr>
              <a:t>Higher likelihood of false positives</a:t>
            </a:r>
          </a:p>
        </p:txBody>
      </p:sp>
      <p:sp>
        <p:nvSpPr>
          <p:cNvPr id="32" name="TextBox 32"/>
          <p:cNvSpPr txBox="1"/>
          <p:nvPr/>
        </p:nvSpPr>
        <p:spPr>
          <a:xfrm>
            <a:off x="4603501" y="6872679"/>
            <a:ext cx="1541554" cy="252071"/>
          </a:xfrm>
          <a:prstGeom prst="rect">
            <a:avLst/>
          </a:prstGeom>
        </p:spPr>
        <p:txBody>
          <a:bodyPr lIns="0" tIns="0" rIns="0" bIns="0" rtlCol="0" anchor="t">
            <a:spAutoFit/>
          </a:bodyPr>
          <a:lstStyle/>
          <a:p>
            <a:pPr algn="ctr">
              <a:lnSpc>
                <a:spcPts val="2062"/>
              </a:lnSpc>
            </a:pPr>
            <a:r>
              <a:rPr lang="en-US" sz="1687">
                <a:solidFill>
                  <a:srgbClr val="404155"/>
                </a:solidFill>
                <a:latin typeface="Alexandria"/>
                <a:ea typeface="Alexandria"/>
                <a:cs typeface="Alexandria"/>
                <a:sym typeface="Alexandria"/>
              </a:rPr>
              <a:t>Model Impact</a:t>
            </a:r>
          </a:p>
        </p:txBody>
      </p:sp>
      <p:sp>
        <p:nvSpPr>
          <p:cNvPr id="33" name="TextBox 33"/>
          <p:cNvSpPr txBox="1"/>
          <p:nvPr/>
        </p:nvSpPr>
        <p:spPr>
          <a:xfrm>
            <a:off x="4603501" y="7167875"/>
            <a:ext cx="1541554" cy="633546"/>
          </a:xfrm>
          <a:prstGeom prst="rect">
            <a:avLst/>
          </a:prstGeom>
        </p:spPr>
        <p:txBody>
          <a:bodyPr lIns="0" tIns="0" rIns="0" bIns="0" rtlCol="0" anchor="t">
            <a:spAutoFit/>
          </a:bodyPr>
          <a:lstStyle/>
          <a:p>
            <a:pPr algn="ctr">
              <a:lnSpc>
                <a:spcPts val="1687"/>
              </a:lnSpc>
            </a:pPr>
            <a:r>
              <a:rPr lang="en-US" sz="1312">
                <a:solidFill>
                  <a:srgbClr val="404155"/>
                </a:solidFill>
                <a:latin typeface="Arimo"/>
                <a:ea typeface="Arimo"/>
                <a:cs typeface="Arimo"/>
                <a:sym typeface="Arimo"/>
              </a:rPr>
              <a:t>Bias toward majority class expected</a:t>
            </a:r>
          </a:p>
        </p:txBody>
      </p:sp>
      <p:sp>
        <p:nvSpPr>
          <p:cNvPr id="34" name="TextBox 34"/>
          <p:cNvSpPr txBox="1"/>
          <p:nvPr/>
        </p:nvSpPr>
        <p:spPr>
          <a:xfrm>
            <a:off x="9616692" y="4727108"/>
            <a:ext cx="3077885" cy="455295"/>
          </a:xfrm>
          <a:prstGeom prst="rect">
            <a:avLst/>
          </a:prstGeom>
        </p:spPr>
        <p:txBody>
          <a:bodyPr lIns="0" tIns="0" rIns="0" bIns="0" rtlCol="0" anchor="t">
            <a:spAutoFit/>
          </a:bodyPr>
          <a:lstStyle/>
          <a:p>
            <a:pPr algn="l">
              <a:lnSpc>
                <a:spcPts val="3629"/>
              </a:lnSpc>
            </a:pPr>
            <a:r>
              <a:rPr lang="en-US" sz="2887" b="1">
                <a:solidFill>
                  <a:srgbClr val="1B1B27"/>
                </a:solidFill>
                <a:latin typeface="Alexandria Bold"/>
                <a:ea typeface="Alexandria Bold"/>
                <a:cs typeface="Alexandria Bold"/>
                <a:sym typeface="Alexandria Bold"/>
              </a:rPr>
              <a:t>Future Research</a:t>
            </a:r>
          </a:p>
        </p:txBody>
      </p:sp>
      <p:sp>
        <p:nvSpPr>
          <p:cNvPr id="35" name="TextBox 35"/>
          <p:cNvSpPr txBox="1"/>
          <p:nvPr/>
        </p:nvSpPr>
        <p:spPr>
          <a:xfrm>
            <a:off x="9381976" y="5297517"/>
            <a:ext cx="8260110" cy="775736"/>
          </a:xfrm>
          <a:prstGeom prst="rect">
            <a:avLst/>
          </a:prstGeom>
        </p:spPr>
        <p:txBody>
          <a:bodyPr lIns="0" tIns="0" rIns="0" bIns="0" rtlCol="0" anchor="t">
            <a:spAutoFit/>
          </a:bodyPr>
          <a:lstStyle/>
          <a:p>
            <a:pPr marL="292198" lvl="1" indent="-146099" algn="l">
              <a:lnSpc>
                <a:spcPts val="3116"/>
              </a:lnSpc>
              <a:buFont typeface="Arial"/>
              <a:buChar char="•"/>
            </a:pPr>
            <a:r>
              <a:rPr lang="en-US" sz="1937">
                <a:solidFill>
                  <a:srgbClr val="404155"/>
                </a:solidFill>
                <a:latin typeface="Arimo"/>
                <a:ea typeface="Arimo"/>
                <a:cs typeface="Arimo"/>
                <a:sym typeface="Arimo"/>
              </a:rPr>
              <a:t>Add more meaningful features (demographics, past claims, customer interactions).</a:t>
            </a:r>
          </a:p>
        </p:txBody>
      </p:sp>
      <p:sp>
        <p:nvSpPr>
          <p:cNvPr id="36" name="TextBox 36"/>
          <p:cNvSpPr txBox="1"/>
          <p:nvPr/>
        </p:nvSpPr>
        <p:spPr>
          <a:xfrm>
            <a:off x="9381976" y="6340506"/>
            <a:ext cx="8260110" cy="385211"/>
          </a:xfrm>
          <a:prstGeom prst="rect">
            <a:avLst/>
          </a:prstGeom>
        </p:spPr>
        <p:txBody>
          <a:bodyPr lIns="0" tIns="0" rIns="0" bIns="0" rtlCol="0" anchor="t">
            <a:spAutoFit/>
          </a:bodyPr>
          <a:lstStyle/>
          <a:p>
            <a:pPr marL="292198" lvl="1" indent="-146099" algn="l">
              <a:lnSpc>
                <a:spcPts val="3116"/>
              </a:lnSpc>
              <a:buFont typeface="Arial"/>
              <a:buChar char="•"/>
            </a:pPr>
            <a:r>
              <a:rPr lang="en-US" sz="1937">
                <a:solidFill>
                  <a:srgbClr val="404155"/>
                </a:solidFill>
                <a:latin typeface="Arimo"/>
                <a:ea typeface="Arimo"/>
                <a:cs typeface="Arimo"/>
                <a:sym typeface="Arimo"/>
              </a:rPr>
              <a:t>Experiment with advanced models like </a:t>
            </a:r>
            <a:r>
              <a:rPr lang="en-US" sz="1937" b="1">
                <a:solidFill>
                  <a:srgbClr val="404155"/>
                </a:solidFill>
                <a:latin typeface="Arimo Bold"/>
                <a:ea typeface="Arimo Bold"/>
                <a:cs typeface="Arimo Bold"/>
                <a:sym typeface="Arimo Bold"/>
              </a:rPr>
              <a:t>XGBoost, LightGBM, CatBoost</a:t>
            </a:r>
            <a:r>
              <a:rPr lang="en-US" sz="1937">
                <a:solidFill>
                  <a:srgbClr val="404155"/>
                </a:solidFill>
                <a:latin typeface="Arimo"/>
                <a:ea typeface="Arimo"/>
                <a:cs typeface="Arimo"/>
                <a:sym typeface="Arimo"/>
              </a:rPr>
              <a:t>.</a:t>
            </a:r>
          </a:p>
        </p:txBody>
      </p:sp>
      <p:sp>
        <p:nvSpPr>
          <p:cNvPr id="37" name="TextBox 37"/>
          <p:cNvSpPr txBox="1"/>
          <p:nvPr/>
        </p:nvSpPr>
        <p:spPr>
          <a:xfrm>
            <a:off x="9381976" y="7256364"/>
            <a:ext cx="8260110" cy="775736"/>
          </a:xfrm>
          <a:prstGeom prst="rect">
            <a:avLst/>
          </a:prstGeom>
        </p:spPr>
        <p:txBody>
          <a:bodyPr lIns="0" tIns="0" rIns="0" bIns="0" rtlCol="0" anchor="t">
            <a:spAutoFit/>
          </a:bodyPr>
          <a:lstStyle/>
          <a:p>
            <a:pPr marL="292198" lvl="1" indent="-146099" algn="l">
              <a:lnSpc>
                <a:spcPts val="3116"/>
              </a:lnSpc>
              <a:buFont typeface="Arial"/>
              <a:buChar char="•"/>
            </a:pPr>
            <a:r>
              <a:rPr lang="en-US" sz="1937">
                <a:solidFill>
                  <a:srgbClr val="404155"/>
                </a:solidFill>
                <a:latin typeface="Arimo"/>
                <a:ea typeface="Arimo"/>
                <a:cs typeface="Arimo"/>
                <a:sym typeface="Arimo"/>
              </a:rPr>
              <a:t>Build a </a:t>
            </a:r>
            <a:r>
              <a:rPr lang="en-US" sz="1937" b="1">
                <a:solidFill>
                  <a:srgbClr val="404155"/>
                </a:solidFill>
                <a:latin typeface="Arimo Bold"/>
                <a:ea typeface="Arimo Bold"/>
                <a:cs typeface="Arimo Bold"/>
                <a:sym typeface="Arimo Bold"/>
              </a:rPr>
              <a:t>real system</a:t>
            </a:r>
            <a:r>
              <a:rPr lang="en-US" sz="1937">
                <a:solidFill>
                  <a:srgbClr val="404155"/>
                </a:solidFill>
                <a:latin typeface="Arimo"/>
                <a:ea typeface="Arimo"/>
                <a:cs typeface="Arimo"/>
                <a:sym typeface="Arimo"/>
              </a:rPr>
              <a:t> and integrate model into CRM for real-time targeting.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228600" y="26670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sp>
        <p:nvSpPr>
          <p:cNvPr id="6" name="TextBox 6"/>
          <p:cNvSpPr txBox="1"/>
          <p:nvPr/>
        </p:nvSpPr>
        <p:spPr>
          <a:xfrm>
            <a:off x="802481" y="611386"/>
            <a:ext cx="7988499" cy="735658"/>
          </a:xfrm>
          <a:prstGeom prst="rect">
            <a:avLst/>
          </a:prstGeom>
        </p:spPr>
        <p:txBody>
          <a:bodyPr lIns="0" tIns="0" rIns="0" bIns="0" rtlCol="0" anchor="t">
            <a:spAutoFit/>
          </a:bodyPr>
          <a:lstStyle/>
          <a:p>
            <a:pPr algn="l">
              <a:lnSpc>
                <a:spcPts val="5625"/>
              </a:lnSpc>
            </a:pPr>
            <a:r>
              <a:rPr lang="en-US" sz="4499" u="sng" dirty="0">
                <a:solidFill>
                  <a:srgbClr val="1B1B27"/>
                </a:solidFill>
                <a:latin typeface="Alexandria"/>
                <a:ea typeface="Alexandria"/>
                <a:cs typeface="Alexandria"/>
                <a:sym typeface="Alexandria"/>
              </a:rPr>
              <a:t>User Interface for Prediction</a:t>
            </a:r>
          </a:p>
        </p:txBody>
      </p:sp>
      <p:grpSp>
        <p:nvGrpSpPr>
          <p:cNvPr id="7" name="Group 7"/>
          <p:cNvGrpSpPr/>
          <p:nvPr/>
        </p:nvGrpSpPr>
        <p:grpSpPr>
          <a:xfrm>
            <a:off x="797719" y="2019300"/>
            <a:ext cx="16449038" cy="8267700"/>
            <a:chOff x="0" y="0"/>
            <a:chExt cx="22256750" cy="12072938"/>
          </a:xfrm>
        </p:grpSpPr>
        <p:sp>
          <p:nvSpPr>
            <p:cNvPr id="8" name="Freeform 8"/>
            <p:cNvSpPr/>
            <p:nvPr/>
          </p:nvSpPr>
          <p:spPr>
            <a:xfrm>
              <a:off x="0" y="0"/>
              <a:ext cx="22256750" cy="12072874"/>
            </a:xfrm>
            <a:custGeom>
              <a:avLst/>
              <a:gdLst/>
              <a:ahLst/>
              <a:cxnLst/>
              <a:rect l="l" t="t" r="r" b="b"/>
              <a:pathLst>
                <a:path w="22256750" h="12072874">
                  <a:moveTo>
                    <a:pt x="0" y="134747"/>
                  </a:moveTo>
                  <a:cubicBezTo>
                    <a:pt x="0" y="60325"/>
                    <a:pt x="60325" y="0"/>
                    <a:pt x="134874" y="0"/>
                  </a:cubicBezTo>
                  <a:lnTo>
                    <a:pt x="22121876" y="0"/>
                  </a:lnTo>
                  <a:lnTo>
                    <a:pt x="22121876" y="6350"/>
                  </a:lnTo>
                  <a:lnTo>
                    <a:pt x="22121876" y="0"/>
                  </a:lnTo>
                  <a:cubicBezTo>
                    <a:pt x="22196298" y="0"/>
                    <a:pt x="22256750" y="60325"/>
                    <a:pt x="22256750" y="134747"/>
                  </a:cubicBezTo>
                  <a:lnTo>
                    <a:pt x="22250400" y="134747"/>
                  </a:lnTo>
                  <a:lnTo>
                    <a:pt x="22256750" y="134747"/>
                  </a:lnTo>
                  <a:lnTo>
                    <a:pt x="22256750" y="11938127"/>
                  </a:lnTo>
                  <a:lnTo>
                    <a:pt x="22250400" y="11938127"/>
                  </a:lnTo>
                  <a:lnTo>
                    <a:pt x="22256750" y="11938127"/>
                  </a:lnTo>
                  <a:cubicBezTo>
                    <a:pt x="22256750" y="12012549"/>
                    <a:pt x="22196425" y="12072874"/>
                    <a:pt x="22121876" y="12072874"/>
                  </a:cubicBezTo>
                  <a:lnTo>
                    <a:pt x="22121876" y="12066524"/>
                  </a:lnTo>
                  <a:lnTo>
                    <a:pt x="22121876" y="12072874"/>
                  </a:lnTo>
                  <a:lnTo>
                    <a:pt x="134874" y="12072874"/>
                  </a:lnTo>
                  <a:lnTo>
                    <a:pt x="134874" y="12066524"/>
                  </a:lnTo>
                  <a:lnTo>
                    <a:pt x="134874" y="12072874"/>
                  </a:lnTo>
                  <a:cubicBezTo>
                    <a:pt x="60325" y="12073001"/>
                    <a:pt x="0" y="12012549"/>
                    <a:pt x="0" y="11938127"/>
                  </a:cubicBezTo>
                  <a:lnTo>
                    <a:pt x="0" y="134747"/>
                  </a:lnTo>
                  <a:lnTo>
                    <a:pt x="6350" y="134747"/>
                  </a:lnTo>
                  <a:lnTo>
                    <a:pt x="0" y="134747"/>
                  </a:lnTo>
                  <a:moveTo>
                    <a:pt x="12700" y="134747"/>
                  </a:moveTo>
                  <a:lnTo>
                    <a:pt x="12700" y="11938127"/>
                  </a:lnTo>
                  <a:lnTo>
                    <a:pt x="6350" y="11938127"/>
                  </a:lnTo>
                  <a:lnTo>
                    <a:pt x="12700" y="11938127"/>
                  </a:lnTo>
                  <a:cubicBezTo>
                    <a:pt x="12700" y="12005564"/>
                    <a:pt x="67437" y="12060174"/>
                    <a:pt x="134874" y="12060174"/>
                  </a:cubicBezTo>
                  <a:lnTo>
                    <a:pt x="22121876" y="12060174"/>
                  </a:lnTo>
                  <a:cubicBezTo>
                    <a:pt x="22189314" y="12060174"/>
                    <a:pt x="22244050" y="12005564"/>
                    <a:pt x="22244050" y="11938127"/>
                  </a:cubicBezTo>
                  <a:lnTo>
                    <a:pt x="22244050" y="134747"/>
                  </a:lnTo>
                  <a:cubicBezTo>
                    <a:pt x="22244050" y="67310"/>
                    <a:pt x="22189314" y="12700"/>
                    <a:pt x="22121876" y="12700"/>
                  </a:cubicBezTo>
                  <a:lnTo>
                    <a:pt x="134874" y="12700"/>
                  </a:lnTo>
                  <a:lnTo>
                    <a:pt x="134874" y="6350"/>
                  </a:lnTo>
                  <a:lnTo>
                    <a:pt x="134874" y="12700"/>
                  </a:lnTo>
                  <a:cubicBezTo>
                    <a:pt x="67437" y="12700"/>
                    <a:pt x="12700" y="67310"/>
                    <a:pt x="12700" y="134747"/>
                  </a:cubicBezTo>
                  <a:close/>
                </a:path>
              </a:pathLst>
            </a:custGeom>
            <a:solidFill>
              <a:srgbClr val="000000">
                <a:alpha val="392"/>
              </a:srgbClr>
            </a:solidFill>
            <a:ln w="12700">
              <a:solidFill>
                <a:srgbClr val="000000"/>
              </a:solidFill>
            </a:ln>
          </p:spPr>
        </p:sp>
      </p:grpSp>
      <p:grpSp>
        <p:nvGrpSpPr>
          <p:cNvPr id="9" name="Group 9"/>
          <p:cNvGrpSpPr/>
          <p:nvPr/>
        </p:nvGrpSpPr>
        <p:grpSpPr>
          <a:xfrm>
            <a:off x="812006" y="2171699"/>
            <a:ext cx="16434751" cy="7893843"/>
            <a:chOff x="0" y="0"/>
            <a:chExt cx="22218650" cy="11153577"/>
          </a:xfrm>
        </p:grpSpPr>
        <p:sp>
          <p:nvSpPr>
            <p:cNvPr id="10" name="Freeform 10"/>
            <p:cNvSpPr/>
            <p:nvPr/>
          </p:nvSpPr>
          <p:spPr>
            <a:xfrm>
              <a:off x="0" y="0"/>
              <a:ext cx="22218650" cy="11153521"/>
            </a:xfrm>
            <a:custGeom>
              <a:avLst/>
              <a:gdLst/>
              <a:ahLst/>
              <a:cxnLst/>
              <a:rect l="l" t="t" r="r" b="b"/>
              <a:pathLst>
                <a:path w="22218650" h="11153521">
                  <a:moveTo>
                    <a:pt x="0" y="0"/>
                  </a:moveTo>
                  <a:lnTo>
                    <a:pt x="22218650" y="0"/>
                  </a:lnTo>
                  <a:lnTo>
                    <a:pt x="22218650" y="11153521"/>
                  </a:lnTo>
                  <a:lnTo>
                    <a:pt x="0" y="11153521"/>
                  </a:lnTo>
                  <a:close/>
                </a:path>
              </a:pathLst>
            </a:custGeom>
            <a:solidFill>
              <a:srgbClr val="FFFFFF">
                <a:alpha val="0"/>
              </a:srgbClr>
            </a:solidFill>
            <a:ln w="12700">
              <a:solidFill>
                <a:srgbClr val="000000"/>
              </a:solidFill>
            </a:ln>
          </p:spPr>
        </p:sp>
      </p:grpSp>
      <p:grpSp>
        <p:nvGrpSpPr>
          <p:cNvPr id="11" name="Group 11"/>
          <p:cNvGrpSpPr>
            <a:grpSpLocks noChangeAspect="1"/>
          </p:cNvGrpSpPr>
          <p:nvPr/>
        </p:nvGrpSpPr>
        <p:grpSpPr>
          <a:xfrm>
            <a:off x="1562692" y="2400300"/>
            <a:ext cx="7089133" cy="7518201"/>
            <a:chOff x="0" y="0"/>
            <a:chExt cx="10147300" cy="10761463"/>
          </a:xfrm>
        </p:grpSpPr>
        <p:sp>
          <p:nvSpPr>
            <p:cNvPr id="12" name="Freeform 12" descr="preencoded.png"/>
            <p:cNvSpPr/>
            <p:nvPr/>
          </p:nvSpPr>
          <p:spPr>
            <a:xfrm>
              <a:off x="0" y="0"/>
              <a:ext cx="10147300" cy="10761472"/>
            </a:xfrm>
            <a:custGeom>
              <a:avLst/>
              <a:gdLst/>
              <a:ahLst/>
              <a:cxnLst/>
              <a:rect l="l" t="t" r="r" b="b"/>
              <a:pathLst>
                <a:path w="10147300" h="10761472">
                  <a:moveTo>
                    <a:pt x="0" y="0"/>
                  </a:moveTo>
                  <a:lnTo>
                    <a:pt x="10147300" y="0"/>
                  </a:lnTo>
                  <a:lnTo>
                    <a:pt x="10147300" y="10761472"/>
                  </a:lnTo>
                  <a:lnTo>
                    <a:pt x="0" y="10761472"/>
                  </a:lnTo>
                  <a:lnTo>
                    <a:pt x="0" y="0"/>
                  </a:lnTo>
                  <a:close/>
                </a:path>
              </a:pathLst>
            </a:custGeom>
            <a:blipFill>
              <a:blip r:embed="rId3"/>
              <a:stretch>
                <a:fillRect l="-21" r="-21"/>
              </a:stretch>
            </a:blipFill>
          </p:spPr>
        </p:sp>
      </p:grpSp>
      <p:grpSp>
        <p:nvGrpSpPr>
          <p:cNvPr id="13" name="Group 13"/>
          <p:cNvGrpSpPr>
            <a:grpSpLocks noChangeAspect="1"/>
          </p:cNvGrpSpPr>
          <p:nvPr/>
        </p:nvGrpSpPr>
        <p:grpSpPr>
          <a:xfrm>
            <a:off x="9119741" y="1847404"/>
            <a:ext cx="8127058" cy="8002786"/>
            <a:chOff x="0" y="0"/>
            <a:chExt cx="10836077" cy="10670382"/>
          </a:xfrm>
        </p:grpSpPr>
        <p:sp>
          <p:nvSpPr>
            <p:cNvPr id="14" name="Freeform 14" descr="preencoded.png"/>
            <p:cNvSpPr/>
            <p:nvPr/>
          </p:nvSpPr>
          <p:spPr>
            <a:xfrm>
              <a:off x="0" y="0"/>
              <a:ext cx="10836021" cy="10670413"/>
            </a:xfrm>
            <a:custGeom>
              <a:avLst/>
              <a:gdLst/>
              <a:ahLst/>
              <a:cxnLst/>
              <a:rect l="l" t="t" r="r" b="b"/>
              <a:pathLst>
                <a:path w="10836021" h="10670413">
                  <a:moveTo>
                    <a:pt x="0" y="0"/>
                  </a:moveTo>
                  <a:lnTo>
                    <a:pt x="10836021" y="0"/>
                  </a:lnTo>
                  <a:lnTo>
                    <a:pt x="10836021" y="10670413"/>
                  </a:lnTo>
                  <a:lnTo>
                    <a:pt x="0" y="10670413"/>
                  </a:lnTo>
                  <a:lnTo>
                    <a:pt x="0" y="0"/>
                  </a:lnTo>
                  <a:close/>
                </a:path>
              </a:pathLst>
            </a:custGeom>
            <a:blipFill>
              <a:blip r:embed="rId4"/>
              <a:stretch>
                <a:fillRect t="-2" b="-2"/>
              </a:stretch>
            </a:blipFill>
          </p:spPr>
        </p:sp>
      </p:grpSp>
      <p:grpSp>
        <p:nvGrpSpPr>
          <p:cNvPr id="15" name="Group 15"/>
          <p:cNvGrpSpPr/>
          <p:nvPr/>
        </p:nvGrpSpPr>
        <p:grpSpPr>
          <a:xfrm>
            <a:off x="812006" y="10065544"/>
            <a:ext cx="16663988" cy="45719"/>
            <a:chOff x="0" y="0"/>
            <a:chExt cx="22218650" cy="881262"/>
          </a:xfrm>
        </p:grpSpPr>
        <p:sp>
          <p:nvSpPr>
            <p:cNvPr id="16" name="Freeform 16"/>
            <p:cNvSpPr/>
            <p:nvPr/>
          </p:nvSpPr>
          <p:spPr>
            <a:xfrm>
              <a:off x="0" y="0"/>
              <a:ext cx="22218650" cy="881253"/>
            </a:xfrm>
            <a:custGeom>
              <a:avLst/>
              <a:gdLst/>
              <a:ahLst/>
              <a:cxnLst/>
              <a:rect l="l" t="t" r="r" b="b"/>
              <a:pathLst>
                <a:path w="22218650" h="881253">
                  <a:moveTo>
                    <a:pt x="0" y="0"/>
                  </a:moveTo>
                  <a:lnTo>
                    <a:pt x="22218650" y="0"/>
                  </a:lnTo>
                  <a:lnTo>
                    <a:pt x="22218650" y="881253"/>
                  </a:lnTo>
                  <a:lnTo>
                    <a:pt x="0" y="881253"/>
                  </a:lnTo>
                  <a:close/>
                </a:path>
              </a:pathLst>
            </a:custGeom>
            <a:solidFill>
              <a:srgbClr val="000000">
                <a:alpha val="0"/>
              </a:srgbClr>
            </a:solidFill>
            <a:ln w="12700">
              <a:solidFill>
                <a:srgbClr val="000000"/>
              </a:solidFill>
            </a:ln>
          </p:spPr>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sp>
        <p:nvSpPr>
          <p:cNvPr id="6" name="TextBox 6"/>
          <p:cNvSpPr txBox="1"/>
          <p:nvPr/>
        </p:nvSpPr>
        <p:spPr>
          <a:xfrm>
            <a:off x="2055614" y="874960"/>
            <a:ext cx="14176622" cy="1838771"/>
          </a:xfrm>
          <a:prstGeom prst="rect">
            <a:avLst/>
          </a:prstGeom>
        </p:spPr>
        <p:txBody>
          <a:bodyPr lIns="0" tIns="0" rIns="0" bIns="0" rtlCol="0" anchor="t">
            <a:spAutoFit/>
          </a:bodyPr>
          <a:lstStyle/>
          <a:p>
            <a:pPr algn="ctr">
              <a:lnSpc>
                <a:spcPts val="13937"/>
              </a:lnSpc>
            </a:pPr>
            <a:r>
              <a:rPr lang="en-US" sz="11124">
                <a:solidFill>
                  <a:srgbClr val="1B1B27"/>
                </a:solidFill>
                <a:latin typeface="Alexandria"/>
                <a:ea typeface="Alexandria"/>
                <a:cs typeface="Alexandria"/>
                <a:sym typeface="Alexandria"/>
              </a:rPr>
              <a:t>Thank You!</a:t>
            </a:r>
          </a:p>
        </p:txBody>
      </p:sp>
      <p:grpSp>
        <p:nvGrpSpPr>
          <p:cNvPr id="7" name="Group 7"/>
          <p:cNvGrpSpPr>
            <a:grpSpLocks noChangeAspect="1"/>
          </p:cNvGrpSpPr>
          <p:nvPr/>
        </p:nvGrpSpPr>
        <p:grpSpPr>
          <a:xfrm>
            <a:off x="6111776" y="3280768"/>
            <a:ext cx="6064449" cy="6064449"/>
            <a:chOff x="0" y="0"/>
            <a:chExt cx="8085932" cy="8085932"/>
          </a:xfrm>
        </p:grpSpPr>
        <p:sp>
          <p:nvSpPr>
            <p:cNvPr id="8" name="Freeform 8" descr="preencoded.png"/>
            <p:cNvSpPr/>
            <p:nvPr/>
          </p:nvSpPr>
          <p:spPr>
            <a:xfrm>
              <a:off x="0" y="0"/>
              <a:ext cx="8085963" cy="8085963"/>
            </a:xfrm>
            <a:custGeom>
              <a:avLst/>
              <a:gdLst/>
              <a:ahLst/>
              <a:cxnLst/>
              <a:rect l="l" t="t" r="r" b="b"/>
              <a:pathLst>
                <a:path w="8085963" h="8085963">
                  <a:moveTo>
                    <a:pt x="0" y="0"/>
                  </a:moveTo>
                  <a:lnTo>
                    <a:pt x="8085963" y="0"/>
                  </a:lnTo>
                  <a:lnTo>
                    <a:pt x="8085963" y="8085963"/>
                  </a:lnTo>
                  <a:lnTo>
                    <a:pt x="0" y="8085963"/>
                  </a:lnTo>
                  <a:lnTo>
                    <a:pt x="0" y="0"/>
                  </a:lnTo>
                  <a:close/>
                </a:path>
              </a:pathLst>
            </a:custGeom>
            <a:blipFill>
              <a:blip r:embed="rId3"/>
              <a:stretch>
                <a:fillRect/>
              </a:stretch>
            </a:blip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3"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4"/>
              <a:stretch>
                <a:fillRect r="-1"/>
              </a:stretch>
            </a:blipFill>
          </p:spPr>
        </p:sp>
      </p:grpSp>
      <p:grpSp>
        <p:nvGrpSpPr>
          <p:cNvPr id="8" name="Group 8"/>
          <p:cNvGrpSpPr>
            <a:grpSpLocks noChangeAspect="1"/>
          </p:cNvGrpSpPr>
          <p:nvPr/>
        </p:nvGrpSpPr>
        <p:grpSpPr>
          <a:xfrm>
            <a:off x="1143000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5"/>
              <a:stretch>
                <a:fillRect/>
              </a:stretch>
            </a:blipFill>
          </p:spPr>
        </p:sp>
      </p:grpSp>
      <p:sp>
        <p:nvSpPr>
          <p:cNvPr id="10" name="TextBox 10"/>
          <p:cNvSpPr txBox="1"/>
          <p:nvPr/>
        </p:nvSpPr>
        <p:spPr>
          <a:xfrm>
            <a:off x="804565" y="770334"/>
            <a:ext cx="9820870" cy="1455836"/>
          </a:xfrm>
          <a:prstGeom prst="rect">
            <a:avLst/>
          </a:prstGeom>
        </p:spPr>
        <p:txBody>
          <a:bodyPr lIns="0" tIns="0" rIns="0" bIns="0" rtlCol="0" anchor="t">
            <a:spAutoFit/>
          </a:bodyPr>
          <a:lstStyle/>
          <a:p>
            <a:pPr algn="l">
              <a:lnSpc>
                <a:spcPts val="5625"/>
              </a:lnSpc>
            </a:pPr>
            <a:r>
              <a:rPr lang="en-US" sz="4499">
                <a:solidFill>
                  <a:srgbClr val="1B1B27"/>
                </a:solidFill>
                <a:latin typeface="Alexandria"/>
                <a:ea typeface="Alexandria"/>
                <a:cs typeface="Alexandria"/>
                <a:sym typeface="Alexandria"/>
              </a:rPr>
              <a:t>Introduction: Why Predict Customer Response?</a:t>
            </a:r>
          </a:p>
        </p:txBody>
      </p:sp>
      <p:sp>
        <p:nvSpPr>
          <p:cNvPr id="11" name="TextBox 11"/>
          <p:cNvSpPr txBox="1"/>
          <p:nvPr/>
        </p:nvSpPr>
        <p:spPr>
          <a:xfrm>
            <a:off x="914698" y="2140445"/>
            <a:ext cx="9820870" cy="1757666"/>
          </a:xfrm>
          <a:prstGeom prst="rect">
            <a:avLst/>
          </a:prstGeom>
        </p:spPr>
        <p:txBody>
          <a:bodyPr lIns="0" tIns="0" rIns="0" bIns="0" rtlCol="0" anchor="t">
            <a:spAutoFit/>
          </a:bodyPr>
          <a:lstStyle/>
          <a:p>
            <a:pPr algn="l">
              <a:lnSpc>
                <a:spcPts val="2795"/>
              </a:lnSpc>
            </a:pPr>
            <a:r>
              <a:rPr lang="en-US" sz="1737" b="1">
                <a:solidFill>
                  <a:srgbClr val="404155"/>
                </a:solidFill>
                <a:latin typeface="Arimo Bold"/>
                <a:ea typeface="Arimo Bold"/>
                <a:cs typeface="Arimo Bold"/>
                <a:sym typeface="Arimo Bold"/>
              </a:rPr>
              <a:t>This project uses machine learning to predict customer interest in insurance policy offers. By understanding key customer behavior patterns, the solution helps insurance companies target the right customers, improve marketing efficiency, and maximize conversion rates. The model integrates data insights, algorithm evaluation, and a deployed Streamlit application for real-time predictions.</a:t>
            </a:r>
          </a:p>
        </p:txBody>
      </p:sp>
      <p:grpSp>
        <p:nvGrpSpPr>
          <p:cNvPr id="12" name="Group 12"/>
          <p:cNvGrpSpPr/>
          <p:nvPr/>
        </p:nvGrpSpPr>
        <p:grpSpPr>
          <a:xfrm>
            <a:off x="799802" y="4001541"/>
            <a:ext cx="4805065" cy="3008114"/>
            <a:chOff x="0" y="0"/>
            <a:chExt cx="6406753" cy="4010818"/>
          </a:xfrm>
        </p:grpSpPr>
        <p:sp>
          <p:nvSpPr>
            <p:cNvPr id="13" name="Freeform 13"/>
            <p:cNvSpPr/>
            <p:nvPr/>
          </p:nvSpPr>
          <p:spPr>
            <a:xfrm>
              <a:off x="6350" y="6350"/>
              <a:ext cx="6394069" cy="3998214"/>
            </a:xfrm>
            <a:custGeom>
              <a:avLst/>
              <a:gdLst/>
              <a:ahLst/>
              <a:cxnLst/>
              <a:rect l="l" t="t" r="r" b="b"/>
              <a:pathLst>
                <a:path w="6394069" h="3998214">
                  <a:moveTo>
                    <a:pt x="0" y="128778"/>
                  </a:moveTo>
                  <a:cubicBezTo>
                    <a:pt x="0" y="57658"/>
                    <a:pt x="57658" y="0"/>
                    <a:pt x="128905" y="0"/>
                  </a:cubicBezTo>
                  <a:lnTo>
                    <a:pt x="6265164" y="0"/>
                  </a:lnTo>
                  <a:cubicBezTo>
                    <a:pt x="6336411" y="0"/>
                    <a:pt x="6394069" y="57658"/>
                    <a:pt x="6394069" y="128778"/>
                  </a:cubicBezTo>
                  <a:lnTo>
                    <a:pt x="6394069" y="3869436"/>
                  </a:lnTo>
                  <a:cubicBezTo>
                    <a:pt x="6394069" y="3940556"/>
                    <a:pt x="6336411" y="3998214"/>
                    <a:pt x="6265164" y="3998214"/>
                  </a:cubicBezTo>
                  <a:lnTo>
                    <a:pt x="128905" y="3998214"/>
                  </a:lnTo>
                  <a:cubicBezTo>
                    <a:pt x="57658" y="3998087"/>
                    <a:pt x="0" y="3940429"/>
                    <a:pt x="0" y="3869436"/>
                  </a:cubicBezTo>
                  <a:close/>
                </a:path>
              </a:pathLst>
            </a:custGeom>
            <a:solidFill>
              <a:srgbClr val="D2DDF9"/>
            </a:solidFill>
            <a:ln w="12700">
              <a:solidFill>
                <a:srgbClr val="000000"/>
              </a:solidFill>
            </a:ln>
          </p:spPr>
        </p:sp>
        <p:sp>
          <p:nvSpPr>
            <p:cNvPr id="14" name="Freeform 14"/>
            <p:cNvSpPr/>
            <p:nvPr/>
          </p:nvSpPr>
          <p:spPr>
            <a:xfrm>
              <a:off x="0" y="0"/>
              <a:ext cx="6406769" cy="4010914"/>
            </a:xfrm>
            <a:custGeom>
              <a:avLst/>
              <a:gdLst/>
              <a:ahLst/>
              <a:cxnLst/>
              <a:rect l="l" t="t" r="r" b="b"/>
              <a:pathLst>
                <a:path w="6406769" h="4010914">
                  <a:moveTo>
                    <a:pt x="0" y="135128"/>
                  </a:moveTo>
                  <a:cubicBezTo>
                    <a:pt x="0" y="60452"/>
                    <a:pt x="60579" y="0"/>
                    <a:pt x="135255" y="0"/>
                  </a:cubicBezTo>
                  <a:lnTo>
                    <a:pt x="6271514" y="0"/>
                  </a:lnTo>
                  <a:lnTo>
                    <a:pt x="6271514" y="6350"/>
                  </a:lnTo>
                  <a:lnTo>
                    <a:pt x="6271514" y="0"/>
                  </a:lnTo>
                  <a:cubicBezTo>
                    <a:pt x="6346190" y="0"/>
                    <a:pt x="6406769" y="60452"/>
                    <a:pt x="6406769" y="135128"/>
                  </a:cubicBezTo>
                  <a:lnTo>
                    <a:pt x="6400419" y="135128"/>
                  </a:lnTo>
                  <a:lnTo>
                    <a:pt x="6406769" y="135128"/>
                  </a:lnTo>
                  <a:lnTo>
                    <a:pt x="6406769" y="3875786"/>
                  </a:lnTo>
                  <a:lnTo>
                    <a:pt x="6400419" y="3875786"/>
                  </a:lnTo>
                  <a:lnTo>
                    <a:pt x="6406769" y="3875786"/>
                  </a:lnTo>
                  <a:cubicBezTo>
                    <a:pt x="6406769" y="3950462"/>
                    <a:pt x="6346190" y="4010914"/>
                    <a:pt x="6271514" y="4010914"/>
                  </a:cubicBezTo>
                  <a:lnTo>
                    <a:pt x="6271514" y="4004564"/>
                  </a:lnTo>
                  <a:lnTo>
                    <a:pt x="6271514" y="4010914"/>
                  </a:lnTo>
                  <a:lnTo>
                    <a:pt x="135255" y="4010914"/>
                  </a:lnTo>
                  <a:lnTo>
                    <a:pt x="135255" y="4004564"/>
                  </a:lnTo>
                  <a:lnTo>
                    <a:pt x="135255" y="4010914"/>
                  </a:lnTo>
                  <a:cubicBezTo>
                    <a:pt x="60579" y="4010787"/>
                    <a:pt x="0" y="3950335"/>
                    <a:pt x="0" y="3875786"/>
                  </a:cubicBezTo>
                  <a:lnTo>
                    <a:pt x="0" y="135128"/>
                  </a:lnTo>
                  <a:lnTo>
                    <a:pt x="6350" y="135128"/>
                  </a:lnTo>
                  <a:lnTo>
                    <a:pt x="0" y="135128"/>
                  </a:lnTo>
                  <a:moveTo>
                    <a:pt x="12700" y="135128"/>
                  </a:moveTo>
                  <a:lnTo>
                    <a:pt x="12700" y="3875786"/>
                  </a:lnTo>
                  <a:lnTo>
                    <a:pt x="6350" y="3875786"/>
                  </a:lnTo>
                  <a:lnTo>
                    <a:pt x="12700" y="3875786"/>
                  </a:lnTo>
                  <a:cubicBezTo>
                    <a:pt x="12700" y="3943350"/>
                    <a:pt x="67564" y="3998214"/>
                    <a:pt x="135255" y="3998214"/>
                  </a:cubicBezTo>
                  <a:lnTo>
                    <a:pt x="6271514" y="3998214"/>
                  </a:lnTo>
                  <a:cubicBezTo>
                    <a:pt x="6339205" y="3998214"/>
                    <a:pt x="6394069" y="3943350"/>
                    <a:pt x="6394069" y="3875786"/>
                  </a:cubicBezTo>
                  <a:lnTo>
                    <a:pt x="6394069" y="135128"/>
                  </a:lnTo>
                  <a:cubicBezTo>
                    <a:pt x="6394069" y="67564"/>
                    <a:pt x="6339205" y="12700"/>
                    <a:pt x="6271514" y="12700"/>
                  </a:cubicBezTo>
                  <a:lnTo>
                    <a:pt x="135255" y="12700"/>
                  </a:lnTo>
                  <a:lnTo>
                    <a:pt x="135255" y="6350"/>
                  </a:lnTo>
                  <a:lnTo>
                    <a:pt x="135255" y="12700"/>
                  </a:lnTo>
                  <a:cubicBezTo>
                    <a:pt x="67564" y="12700"/>
                    <a:pt x="12700" y="67564"/>
                    <a:pt x="12700" y="135128"/>
                  </a:cubicBezTo>
                  <a:close/>
                </a:path>
              </a:pathLst>
            </a:custGeom>
            <a:solidFill>
              <a:srgbClr val="B8C3DF"/>
            </a:solidFill>
            <a:ln w="12700">
              <a:solidFill>
                <a:srgbClr val="000000"/>
              </a:solidFill>
            </a:ln>
          </p:spPr>
        </p:sp>
      </p:grpSp>
      <p:grpSp>
        <p:nvGrpSpPr>
          <p:cNvPr id="15" name="Group 15"/>
          <p:cNvGrpSpPr/>
          <p:nvPr/>
        </p:nvGrpSpPr>
        <p:grpSpPr>
          <a:xfrm>
            <a:off x="1043880" y="4245620"/>
            <a:ext cx="689521" cy="689521"/>
            <a:chOff x="0" y="0"/>
            <a:chExt cx="919362" cy="919362"/>
          </a:xfrm>
        </p:grpSpPr>
        <p:sp>
          <p:nvSpPr>
            <p:cNvPr id="16" name="Freeform 16"/>
            <p:cNvSpPr/>
            <p:nvPr/>
          </p:nvSpPr>
          <p:spPr>
            <a:xfrm>
              <a:off x="0" y="0"/>
              <a:ext cx="919480" cy="919480"/>
            </a:xfrm>
            <a:custGeom>
              <a:avLst/>
              <a:gdLst/>
              <a:ahLst/>
              <a:cxnLst/>
              <a:rect l="l" t="t" r="r" b="b"/>
              <a:pathLst>
                <a:path w="919480" h="919480">
                  <a:moveTo>
                    <a:pt x="0" y="459740"/>
                  </a:moveTo>
                  <a:cubicBezTo>
                    <a:pt x="0" y="205867"/>
                    <a:pt x="205867" y="0"/>
                    <a:pt x="459740" y="0"/>
                  </a:cubicBezTo>
                  <a:cubicBezTo>
                    <a:pt x="713613" y="0"/>
                    <a:pt x="919480" y="205867"/>
                    <a:pt x="919480" y="459740"/>
                  </a:cubicBezTo>
                  <a:cubicBezTo>
                    <a:pt x="919480" y="713613"/>
                    <a:pt x="713613" y="919480"/>
                    <a:pt x="459740" y="919480"/>
                  </a:cubicBezTo>
                  <a:cubicBezTo>
                    <a:pt x="205867" y="919480"/>
                    <a:pt x="0" y="713613"/>
                    <a:pt x="0" y="459740"/>
                  </a:cubicBezTo>
                  <a:close/>
                </a:path>
              </a:pathLst>
            </a:custGeom>
            <a:solidFill>
              <a:srgbClr val="1B54DA"/>
            </a:solidFill>
            <a:ln w="12700">
              <a:solidFill>
                <a:srgbClr val="000000"/>
              </a:solidFill>
            </a:ln>
          </p:spPr>
        </p:sp>
      </p:grpSp>
      <p:sp>
        <p:nvSpPr>
          <p:cNvPr id="17" name="Freeform 17" descr="preencoded.png"/>
          <p:cNvSpPr/>
          <p:nvPr/>
        </p:nvSpPr>
        <p:spPr>
          <a:xfrm>
            <a:off x="1233488" y="4435079"/>
            <a:ext cx="310306" cy="310306"/>
          </a:xfrm>
          <a:custGeom>
            <a:avLst/>
            <a:gdLst/>
            <a:ahLst/>
            <a:cxnLst/>
            <a:rect l="l" t="t" r="r" b="b"/>
            <a:pathLst>
              <a:path w="310306" h="310306">
                <a:moveTo>
                  <a:pt x="0" y="0"/>
                </a:moveTo>
                <a:lnTo>
                  <a:pt x="310306" y="0"/>
                </a:lnTo>
                <a:lnTo>
                  <a:pt x="310306" y="310306"/>
                </a:lnTo>
                <a:lnTo>
                  <a:pt x="0" y="310306"/>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18" name="TextBox 18"/>
          <p:cNvSpPr txBox="1"/>
          <p:nvPr/>
        </p:nvSpPr>
        <p:spPr>
          <a:xfrm>
            <a:off x="1043880" y="5145881"/>
            <a:ext cx="2873574" cy="378173"/>
          </a:xfrm>
          <a:prstGeom prst="rect">
            <a:avLst/>
          </a:prstGeom>
        </p:spPr>
        <p:txBody>
          <a:bodyPr lIns="0" tIns="0" rIns="0" bIns="0" rtlCol="0" anchor="t">
            <a:spAutoFit/>
          </a:bodyPr>
          <a:lstStyle/>
          <a:p>
            <a:pPr algn="l">
              <a:lnSpc>
                <a:spcPts val="2812"/>
              </a:lnSpc>
            </a:pPr>
            <a:r>
              <a:rPr lang="en-US" sz="2249">
                <a:solidFill>
                  <a:srgbClr val="404155"/>
                </a:solidFill>
                <a:latin typeface="Alexandria"/>
                <a:ea typeface="Alexandria"/>
                <a:cs typeface="Alexandria"/>
                <a:sym typeface="Alexandria"/>
              </a:rPr>
              <a:t>Cost Efficiency</a:t>
            </a:r>
          </a:p>
        </p:txBody>
      </p:sp>
      <p:sp>
        <p:nvSpPr>
          <p:cNvPr id="19" name="TextBox 19"/>
          <p:cNvSpPr txBox="1"/>
          <p:nvPr/>
        </p:nvSpPr>
        <p:spPr>
          <a:xfrm>
            <a:off x="1043880" y="5566619"/>
            <a:ext cx="4316909" cy="1198960"/>
          </a:xfrm>
          <a:prstGeom prst="rect">
            <a:avLst/>
          </a:prstGeom>
        </p:spPr>
        <p:txBody>
          <a:bodyPr lIns="0" tIns="0" rIns="0" bIns="0" rtlCol="0" anchor="t">
            <a:spAutoFit/>
          </a:bodyPr>
          <a:lstStyle/>
          <a:p>
            <a:pPr algn="l">
              <a:lnSpc>
                <a:spcPts val="2874"/>
              </a:lnSpc>
            </a:pPr>
            <a:r>
              <a:rPr lang="en-US" sz="1750">
                <a:solidFill>
                  <a:srgbClr val="404155"/>
                </a:solidFill>
                <a:latin typeface="Arimo"/>
                <a:ea typeface="Arimo"/>
                <a:cs typeface="Arimo"/>
                <a:sym typeface="Arimo"/>
              </a:rPr>
              <a:t>Insurance companies face costly, inefficient marketing without targeted outreach strategies</a:t>
            </a:r>
          </a:p>
        </p:txBody>
      </p:sp>
      <p:grpSp>
        <p:nvGrpSpPr>
          <p:cNvPr id="20" name="Group 20"/>
          <p:cNvGrpSpPr/>
          <p:nvPr/>
        </p:nvGrpSpPr>
        <p:grpSpPr>
          <a:xfrm>
            <a:off x="5825132" y="4001541"/>
            <a:ext cx="4805065" cy="3008114"/>
            <a:chOff x="0" y="0"/>
            <a:chExt cx="6406753" cy="4010818"/>
          </a:xfrm>
        </p:grpSpPr>
        <p:sp>
          <p:nvSpPr>
            <p:cNvPr id="21" name="Freeform 21"/>
            <p:cNvSpPr/>
            <p:nvPr/>
          </p:nvSpPr>
          <p:spPr>
            <a:xfrm>
              <a:off x="6350" y="6350"/>
              <a:ext cx="6394069" cy="3998214"/>
            </a:xfrm>
            <a:custGeom>
              <a:avLst/>
              <a:gdLst/>
              <a:ahLst/>
              <a:cxnLst/>
              <a:rect l="l" t="t" r="r" b="b"/>
              <a:pathLst>
                <a:path w="6394069" h="3998214">
                  <a:moveTo>
                    <a:pt x="0" y="128778"/>
                  </a:moveTo>
                  <a:cubicBezTo>
                    <a:pt x="0" y="57658"/>
                    <a:pt x="57658" y="0"/>
                    <a:pt x="128905" y="0"/>
                  </a:cubicBezTo>
                  <a:lnTo>
                    <a:pt x="6265164" y="0"/>
                  </a:lnTo>
                  <a:cubicBezTo>
                    <a:pt x="6336411" y="0"/>
                    <a:pt x="6394069" y="57658"/>
                    <a:pt x="6394069" y="128778"/>
                  </a:cubicBezTo>
                  <a:lnTo>
                    <a:pt x="6394069" y="3869436"/>
                  </a:lnTo>
                  <a:cubicBezTo>
                    <a:pt x="6394069" y="3940556"/>
                    <a:pt x="6336411" y="3998214"/>
                    <a:pt x="6265164" y="3998214"/>
                  </a:cubicBezTo>
                  <a:lnTo>
                    <a:pt x="128905" y="3998214"/>
                  </a:lnTo>
                  <a:cubicBezTo>
                    <a:pt x="57658" y="3998087"/>
                    <a:pt x="0" y="3940429"/>
                    <a:pt x="0" y="3869436"/>
                  </a:cubicBezTo>
                  <a:close/>
                </a:path>
              </a:pathLst>
            </a:custGeom>
            <a:solidFill>
              <a:srgbClr val="D2DDF9"/>
            </a:solidFill>
            <a:ln w="12700">
              <a:solidFill>
                <a:srgbClr val="000000"/>
              </a:solidFill>
            </a:ln>
          </p:spPr>
        </p:sp>
        <p:sp>
          <p:nvSpPr>
            <p:cNvPr id="22" name="Freeform 22"/>
            <p:cNvSpPr/>
            <p:nvPr/>
          </p:nvSpPr>
          <p:spPr>
            <a:xfrm>
              <a:off x="0" y="0"/>
              <a:ext cx="6406769" cy="4010914"/>
            </a:xfrm>
            <a:custGeom>
              <a:avLst/>
              <a:gdLst/>
              <a:ahLst/>
              <a:cxnLst/>
              <a:rect l="l" t="t" r="r" b="b"/>
              <a:pathLst>
                <a:path w="6406769" h="4010914">
                  <a:moveTo>
                    <a:pt x="0" y="135128"/>
                  </a:moveTo>
                  <a:cubicBezTo>
                    <a:pt x="0" y="60452"/>
                    <a:pt x="60579" y="0"/>
                    <a:pt x="135255" y="0"/>
                  </a:cubicBezTo>
                  <a:lnTo>
                    <a:pt x="6271514" y="0"/>
                  </a:lnTo>
                  <a:lnTo>
                    <a:pt x="6271514" y="6350"/>
                  </a:lnTo>
                  <a:lnTo>
                    <a:pt x="6271514" y="0"/>
                  </a:lnTo>
                  <a:cubicBezTo>
                    <a:pt x="6346190" y="0"/>
                    <a:pt x="6406769" y="60452"/>
                    <a:pt x="6406769" y="135128"/>
                  </a:cubicBezTo>
                  <a:lnTo>
                    <a:pt x="6400419" y="135128"/>
                  </a:lnTo>
                  <a:lnTo>
                    <a:pt x="6406769" y="135128"/>
                  </a:lnTo>
                  <a:lnTo>
                    <a:pt x="6406769" y="3875786"/>
                  </a:lnTo>
                  <a:lnTo>
                    <a:pt x="6400419" y="3875786"/>
                  </a:lnTo>
                  <a:lnTo>
                    <a:pt x="6406769" y="3875786"/>
                  </a:lnTo>
                  <a:cubicBezTo>
                    <a:pt x="6406769" y="3950462"/>
                    <a:pt x="6346190" y="4010914"/>
                    <a:pt x="6271514" y="4010914"/>
                  </a:cubicBezTo>
                  <a:lnTo>
                    <a:pt x="6271514" y="4004564"/>
                  </a:lnTo>
                  <a:lnTo>
                    <a:pt x="6271514" y="4010914"/>
                  </a:lnTo>
                  <a:lnTo>
                    <a:pt x="135255" y="4010914"/>
                  </a:lnTo>
                  <a:lnTo>
                    <a:pt x="135255" y="4004564"/>
                  </a:lnTo>
                  <a:lnTo>
                    <a:pt x="135255" y="4010914"/>
                  </a:lnTo>
                  <a:cubicBezTo>
                    <a:pt x="60579" y="4010787"/>
                    <a:pt x="0" y="3950335"/>
                    <a:pt x="0" y="3875786"/>
                  </a:cubicBezTo>
                  <a:lnTo>
                    <a:pt x="0" y="135128"/>
                  </a:lnTo>
                  <a:lnTo>
                    <a:pt x="6350" y="135128"/>
                  </a:lnTo>
                  <a:lnTo>
                    <a:pt x="0" y="135128"/>
                  </a:lnTo>
                  <a:moveTo>
                    <a:pt x="12700" y="135128"/>
                  </a:moveTo>
                  <a:lnTo>
                    <a:pt x="12700" y="3875786"/>
                  </a:lnTo>
                  <a:lnTo>
                    <a:pt x="6350" y="3875786"/>
                  </a:lnTo>
                  <a:lnTo>
                    <a:pt x="12700" y="3875786"/>
                  </a:lnTo>
                  <a:cubicBezTo>
                    <a:pt x="12700" y="3943350"/>
                    <a:pt x="67564" y="3998214"/>
                    <a:pt x="135255" y="3998214"/>
                  </a:cubicBezTo>
                  <a:lnTo>
                    <a:pt x="6271514" y="3998214"/>
                  </a:lnTo>
                  <a:cubicBezTo>
                    <a:pt x="6339205" y="3998214"/>
                    <a:pt x="6394069" y="3943350"/>
                    <a:pt x="6394069" y="3875786"/>
                  </a:cubicBezTo>
                  <a:lnTo>
                    <a:pt x="6394069" y="135128"/>
                  </a:lnTo>
                  <a:cubicBezTo>
                    <a:pt x="6394069" y="67564"/>
                    <a:pt x="6339205" y="12700"/>
                    <a:pt x="6271514" y="12700"/>
                  </a:cubicBezTo>
                  <a:lnTo>
                    <a:pt x="135255" y="12700"/>
                  </a:lnTo>
                  <a:lnTo>
                    <a:pt x="135255" y="6350"/>
                  </a:lnTo>
                  <a:lnTo>
                    <a:pt x="135255" y="12700"/>
                  </a:lnTo>
                  <a:cubicBezTo>
                    <a:pt x="67564" y="12700"/>
                    <a:pt x="12700" y="67564"/>
                    <a:pt x="12700" y="135128"/>
                  </a:cubicBezTo>
                  <a:close/>
                </a:path>
              </a:pathLst>
            </a:custGeom>
            <a:solidFill>
              <a:srgbClr val="B8C3DF"/>
            </a:solidFill>
            <a:ln w="12700">
              <a:solidFill>
                <a:srgbClr val="000000"/>
              </a:solidFill>
            </a:ln>
          </p:spPr>
        </p:sp>
      </p:grpSp>
      <p:grpSp>
        <p:nvGrpSpPr>
          <p:cNvPr id="23" name="Group 23"/>
          <p:cNvGrpSpPr/>
          <p:nvPr/>
        </p:nvGrpSpPr>
        <p:grpSpPr>
          <a:xfrm>
            <a:off x="6069211" y="4245620"/>
            <a:ext cx="689521" cy="689521"/>
            <a:chOff x="0" y="0"/>
            <a:chExt cx="919362" cy="919362"/>
          </a:xfrm>
        </p:grpSpPr>
        <p:sp>
          <p:nvSpPr>
            <p:cNvPr id="24" name="Freeform 24"/>
            <p:cNvSpPr/>
            <p:nvPr/>
          </p:nvSpPr>
          <p:spPr>
            <a:xfrm>
              <a:off x="0" y="0"/>
              <a:ext cx="919480" cy="919480"/>
            </a:xfrm>
            <a:custGeom>
              <a:avLst/>
              <a:gdLst/>
              <a:ahLst/>
              <a:cxnLst/>
              <a:rect l="l" t="t" r="r" b="b"/>
              <a:pathLst>
                <a:path w="919480" h="919480">
                  <a:moveTo>
                    <a:pt x="0" y="459740"/>
                  </a:moveTo>
                  <a:cubicBezTo>
                    <a:pt x="0" y="205867"/>
                    <a:pt x="205867" y="0"/>
                    <a:pt x="459740" y="0"/>
                  </a:cubicBezTo>
                  <a:cubicBezTo>
                    <a:pt x="713613" y="0"/>
                    <a:pt x="919480" y="205867"/>
                    <a:pt x="919480" y="459740"/>
                  </a:cubicBezTo>
                  <a:cubicBezTo>
                    <a:pt x="919480" y="713613"/>
                    <a:pt x="713613" y="919480"/>
                    <a:pt x="459740" y="919480"/>
                  </a:cubicBezTo>
                  <a:cubicBezTo>
                    <a:pt x="205867" y="919480"/>
                    <a:pt x="0" y="713613"/>
                    <a:pt x="0" y="459740"/>
                  </a:cubicBezTo>
                  <a:close/>
                </a:path>
              </a:pathLst>
            </a:custGeom>
            <a:solidFill>
              <a:srgbClr val="1B54DA"/>
            </a:solidFill>
            <a:ln w="12700">
              <a:solidFill>
                <a:srgbClr val="000000"/>
              </a:solidFill>
            </a:ln>
          </p:spPr>
        </p:sp>
      </p:grpSp>
      <p:sp>
        <p:nvSpPr>
          <p:cNvPr id="25" name="Freeform 25" descr="preencoded.png"/>
          <p:cNvSpPr/>
          <p:nvPr/>
        </p:nvSpPr>
        <p:spPr>
          <a:xfrm>
            <a:off x="6258818" y="4435079"/>
            <a:ext cx="310306" cy="310306"/>
          </a:xfrm>
          <a:custGeom>
            <a:avLst/>
            <a:gdLst/>
            <a:ahLst/>
            <a:cxnLst/>
            <a:rect l="l" t="t" r="r" b="b"/>
            <a:pathLst>
              <a:path w="310306" h="310306">
                <a:moveTo>
                  <a:pt x="0" y="0"/>
                </a:moveTo>
                <a:lnTo>
                  <a:pt x="310306" y="0"/>
                </a:lnTo>
                <a:lnTo>
                  <a:pt x="310306" y="310306"/>
                </a:lnTo>
                <a:lnTo>
                  <a:pt x="0" y="310306"/>
                </a:lnTo>
                <a:lnTo>
                  <a:pt x="0" y="0"/>
                </a:lnTo>
                <a:close/>
              </a:path>
            </a:pathLst>
          </a:custGeom>
          <a:blipFill>
            <a:blip r:embed="rId8">
              <a:extLst>
                <a:ext uri="{96DAC541-7B7A-43D3-8B79-37D633B846F1}">
                  <asvg:svgBlip xmlns:asvg="http://schemas.microsoft.com/office/drawing/2016/SVG/main" xmlns="" r:embed="rId9"/>
                </a:ext>
              </a:extLst>
            </a:blip>
            <a:stretch>
              <a:fillRect l="-4545" r="-4545"/>
            </a:stretch>
          </a:blipFill>
        </p:spPr>
      </p:sp>
      <p:sp>
        <p:nvSpPr>
          <p:cNvPr id="26" name="TextBox 26"/>
          <p:cNvSpPr txBox="1"/>
          <p:nvPr/>
        </p:nvSpPr>
        <p:spPr>
          <a:xfrm>
            <a:off x="6069211" y="5145881"/>
            <a:ext cx="3548360" cy="378173"/>
          </a:xfrm>
          <a:prstGeom prst="rect">
            <a:avLst/>
          </a:prstGeom>
        </p:spPr>
        <p:txBody>
          <a:bodyPr lIns="0" tIns="0" rIns="0" bIns="0" rtlCol="0" anchor="t">
            <a:spAutoFit/>
          </a:bodyPr>
          <a:lstStyle/>
          <a:p>
            <a:pPr algn="l">
              <a:lnSpc>
                <a:spcPts val="2812"/>
              </a:lnSpc>
            </a:pPr>
            <a:r>
              <a:rPr lang="en-US" sz="2249">
                <a:solidFill>
                  <a:srgbClr val="404155"/>
                </a:solidFill>
                <a:latin typeface="Alexandria"/>
                <a:ea typeface="Alexandria"/>
                <a:cs typeface="Alexandria"/>
                <a:sym typeface="Alexandria"/>
              </a:rPr>
              <a:t>Conversion Optimization</a:t>
            </a:r>
          </a:p>
        </p:txBody>
      </p:sp>
      <p:sp>
        <p:nvSpPr>
          <p:cNvPr id="27" name="TextBox 27"/>
          <p:cNvSpPr txBox="1"/>
          <p:nvPr/>
        </p:nvSpPr>
        <p:spPr>
          <a:xfrm>
            <a:off x="6069211" y="5566619"/>
            <a:ext cx="4316909" cy="1198960"/>
          </a:xfrm>
          <a:prstGeom prst="rect">
            <a:avLst/>
          </a:prstGeom>
        </p:spPr>
        <p:txBody>
          <a:bodyPr lIns="0" tIns="0" rIns="0" bIns="0" rtlCol="0" anchor="t">
            <a:spAutoFit/>
          </a:bodyPr>
          <a:lstStyle/>
          <a:p>
            <a:pPr algn="l">
              <a:lnSpc>
                <a:spcPts val="2874"/>
              </a:lnSpc>
            </a:pPr>
            <a:r>
              <a:rPr lang="en-US" sz="1750">
                <a:solidFill>
                  <a:srgbClr val="404155"/>
                </a:solidFill>
                <a:latin typeface="Arimo"/>
                <a:ea typeface="Arimo"/>
                <a:cs typeface="Arimo"/>
                <a:sym typeface="Arimo"/>
              </a:rPr>
              <a:t>Predicting customer interest helps optimize campaigns and increase conversion rates dramatically</a:t>
            </a:r>
          </a:p>
        </p:txBody>
      </p:sp>
      <p:grpSp>
        <p:nvGrpSpPr>
          <p:cNvPr id="28" name="Group 28"/>
          <p:cNvGrpSpPr/>
          <p:nvPr/>
        </p:nvGrpSpPr>
        <p:grpSpPr>
          <a:xfrm>
            <a:off x="799802" y="7229921"/>
            <a:ext cx="9830395" cy="2272307"/>
            <a:chOff x="0" y="0"/>
            <a:chExt cx="13107193" cy="3029743"/>
          </a:xfrm>
        </p:grpSpPr>
        <p:sp>
          <p:nvSpPr>
            <p:cNvPr id="29" name="Freeform 29"/>
            <p:cNvSpPr/>
            <p:nvPr/>
          </p:nvSpPr>
          <p:spPr>
            <a:xfrm>
              <a:off x="6350" y="6350"/>
              <a:ext cx="13094463" cy="3017139"/>
            </a:xfrm>
            <a:custGeom>
              <a:avLst/>
              <a:gdLst/>
              <a:ahLst/>
              <a:cxnLst/>
              <a:rect l="l" t="t" r="r" b="b"/>
              <a:pathLst>
                <a:path w="13094463" h="3017139">
                  <a:moveTo>
                    <a:pt x="0" y="128778"/>
                  </a:moveTo>
                  <a:cubicBezTo>
                    <a:pt x="0" y="57658"/>
                    <a:pt x="57785" y="0"/>
                    <a:pt x="129159" y="0"/>
                  </a:cubicBezTo>
                  <a:lnTo>
                    <a:pt x="12965303" y="0"/>
                  </a:lnTo>
                  <a:cubicBezTo>
                    <a:pt x="13036677" y="0"/>
                    <a:pt x="13094463" y="57658"/>
                    <a:pt x="13094463" y="128778"/>
                  </a:cubicBezTo>
                  <a:lnTo>
                    <a:pt x="13094463" y="2888361"/>
                  </a:lnTo>
                  <a:cubicBezTo>
                    <a:pt x="13094463" y="2959481"/>
                    <a:pt x="13036677" y="3017139"/>
                    <a:pt x="12965303" y="3017139"/>
                  </a:cubicBezTo>
                  <a:lnTo>
                    <a:pt x="129159" y="3017139"/>
                  </a:lnTo>
                  <a:cubicBezTo>
                    <a:pt x="57785" y="3017012"/>
                    <a:pt x="0" y="2959354"/>
                    <a:pt x="0" y="2888361"/>
                  </a:cubicBezTo>
                  <a:close/>
                </a:path>
              </a:pathLst>
            </a:custGeom>
            <a:solidFill>
              <a:srgbClr val="D2DDF9"/>
            </a:solidFill>
            <a:ln w="12700">
              <a:solidFill>
                <a:srgbClr val="000000"/>
              </a:solidFill>
            </a:ln>
          </p:spPr>
        </p:sp>
        <p:sp>
          <p:nvSpPr>
            <p:cNvPr id="30" name="Freeform 30"/>
            <p:cNvSpPr/>
            <p:nvPr/>
          </p:nvSpPr>
          <p:spPr>
            <a:xfrm>
              <a:off x="0" y="0"/>
              <a:ext cx="13107163" cy="3029839"/>
            </a:xfrm>
            <a:custGeom>
              <a:avLst/>
              <a:gdLst/>
              <a:ahLst/>
              <a:cxnLst/>
              <a:rect l="l" t="t" r="r" b="b"/>
              <a:pathLst>
                <a:path w="13107163" h="3029839">
                  <a:moveTo>
                    <a:pt x="0" y="135128"/>
                  </a:moveTo>
                  <a:cubicBezTo>
                    <a:pt x="0" y="60452"/>
                    <a:pt x="60706" y="0"/>
                    <a:pt x="135509" y="0"/>
                  </a:cubicBezTo>
                  <a:lnTo>
                    <a:pt x="12971653" y="0"/>
                  </a:lnTo>
                  <a:lnTo>
                    <a:pt x="12971653" y="6350"/>
                  </a:lnTo>
                  <a:lnTo>
                    <a:pt x="12971653" y="0"/>
                  </a:lnTo>
                  <a:cubicBezTo>
                    <a:pt x="13046456" y="0"/>
                    <a:pt x="13107163" y="60452"/>
                    <a:pt x="13107163" y="135128"/>
                  </a:cubicBezTo>
                  <a:lnTo>
                    <a:pt x="13100813" y="135128"/>
                  </a:lnTo>
                  <a:lnTo>
                    <a:pt x="13107163" y="135128"/>
                  </a:lnTo>
                  <a:lnTo>
                    <a:pt x="13107163" y="2894711"/>
                  </a:lnTo>
                  <a:lnTo>
                    <a:pt x="13100813" y="2894711"/>
                  </a:lnTo>
                  <a:lnTo>
                    <a:pt x="13107163" y="2894711"/>
                  </a:lnTo>
                  <a:cubicBezTo>
                    <a:pt x="13107163" y="2969387"/>
                    <a:pt x="13046456" y="3029839"/>
                    <a:pt x="12971653" y="3029839"/>
                  </a:cubicBezTo>
                  <a:lnTo>
                    <a:pt x="12971653" y="3023489"/>
                  </a:lnTo>
                  <a:lnTo>
                    <a:pt x="12971653" y="3029839"/>
                  </a:lnTo>
                  <a:lnTo>
                    <a:pt x="135509" y="3029839"/>
                  </a:lnTo>
                  <a:lnTo>
                    <a:pt x="135509" y="3023489"/>
                  </a:lnTo>
                  <a:lnTo>
                    <a:pt x="135509" y="3029839"/>
                  </a:lnTo>
                  <a:cubicBezTo>
                    <a:pt x="60706" y="3029712"/>
                    <a:pt x="0" y="2969260"/>
                    <a:pt x="0" y="2894711"/>
                  </a:cubicBezTo>
                  <a:lnTo>
                    <a:pt x="0" y="135128"/>
                  </a:lnTo>
                  <a:lnTo>
                    <a:pt x="6350" y="135128"/>
                  </a:lnTo>
                  <a:lnTo>
                    <a:pt x="0" y="135128"/>
                  </a:lnTo>
                  <a:moveTo>
                    <a:pt x="12700" y="135128"/>
                  </a:moveTo>
                  <a:lnTo>
                    <a:pt x="12700" y="2894711"/>
                  </a:lnTo>
                  <a:lnTo>
                    <a:pt x="6350" y="2894711"/>
                  </a:lnTo>
                  <a:lnTo>
                    <a:pt x="12700" y="2894711"/>
                  </a:lnTo>
                  <a:cubicBezTo>
                    <a:pt x="12700" y="2962275"/>
                    <a:pt x="67691" y="3017139"/>
                    <a:pt x="135509" y="3017139"/>
                  </a:cubicBezTo>
                  <a:lnTo>
                    <a:pt x="12971653" y="3017139"/>
                  </a:lnTo>
                  <a:cubicBezTo>
                    <a:pt x="13039471" y="3017139"/>
                    <a:pt x="13094463" y="2962275"/>
                    <a:pt x="13094463" y="2894711"/>
                  </a:cubicBezTo>
                  <a:lnTo>
                    <a:pt x="13094463" y="135128"/>
                  </a:lnTo>
                  <a:cubicBezTo>
                    <a:pt x="13094463" y="67564"/>
                    <a:pt x="13039471" y="12700"/>
                    <a:pt x="12971653" y="12700"/>
                  </a:cubicBezTo>
                  <a:lnTo>
                    <a:pt x="135509" y="12700"/>
                  </a:lnTo>
                  <a:lnTo>
                    <a:pt x="135509" y="6350"/>
                  </a:lnTo>
                  <a:lnTo>
                    <a:pt x="135509" y="12700"/>
                  </a:lnTo>
                  <a:cubicBezTo>
                    <a:pt x="67691" y="12700"/>
                    <a:pt x="12700" y="67564"/>
                    <a:pt x="12700" y="135128"/>
                  </a:cubicBezTo>
                  <a:close/>
                </a:path>
              </a:pathLst>
            </a:custGeom>
            <a:solidFill>
              <a:srgbClr val="B8C3DF"/>
            </a:solidFill>
            <a:ln w="12700">
              <a:solidFill>
                <a:srgbClr val="000000"/>
              </a:solidFill>
            </a:ln>
          </p:spPr>
        </p:sp>
      </p:grpSp>
      <p:grpSp>
        <p:nvGrpSpPr>
          <p:cNvPr id="31" name="Group 31"/>
          <p:cNvGrpSpPr/>
          <p:nvPr/>
        </p:nvGrpSpPr>
        <p:grpSpPr>
          <a:xfrm>
            <a:off x="1043880" y="7474000"/>
            <a:ext cx="689521" cy="689521"/>
            <a:chOff x="0" y="0"/>
            <a:chExt cx="919362" cy="919362"/>
          </a:xfrm>
        </p:grpSpPr>
        <p:sp>
          <p:nvSpPr>
            <p:cNvPr id="32" name="Freeform 32"/>
            <p:cNvSpPr/>
            <p:nvPr/>
          </p:nvSpPr>
          <p:spPr>
            <a:xfrm>
              <a:off x="0" y="0"/>
              <a:ext cx="919480" cy="919480"/>
            </a:xfrm>
            <a:custGeom>
              <a:avLst/>
              <a:gdLst/>
              <a:ahLst/>
              <a:cxnLst/>
              <a:rect l="l" t="t" r="r" b="b"/>
              <a:pathLst>
                <a:path w="919480" h="919480">
                  <a:moveTo>
                    <a:pt x="0" y="459740"/>
                  </a:moveTo>
                  <a:cubicBezTo>
                    <a:pt x="0" y="205867"/>
                    <a:pt x="205867" y="0"/>
                    <a:pt x="459740" y="0"/>
                  </a:cubicBezTo>
                  <a:cubicBezTo>
                    <a:pt x="713613" y="0"/>
                    <a:pt x="919480" y="205867"/>
                    <a:pt x="919480" y="459740"/>
                  </a:cubicBezTo>
                  <a:cubicBezTo>
                    <a:pt x="919480" y="713613"/>
                    <a:pt x="713613" y="919480"/>
                    <a:pt x="459740" y="919480"/>
                  </a:cubicBezTo>
                  <a:cubicBezTo>
                    <a:pt x="205867" y="919480"/>
                    <a:pt x="0" y="713613"/>
                    <a:pt x="0" y="459740"/>
                  </a:cubicBezTo>
                  <a:close/>
                </a:path>
              </a:pathLst>
            </a:custGeom>
            <a:solidFill>
              <a:srgbClr val="1B54DA"/>
            </a:solidFill>
            <a:ln w="12700">
              <a:solidFill>
                <a:srgbClr val="000000"/>
              </a:solidFill>
            </a:ln>
          </p:spPr>
        </p:sp>
      </p:grpSp>
      <p:sp>
        <p:nvSpPr>
          <p:cNvPr id="33" name="Freeform 33" descr="preencoded.png"/>
          <p:cNvSpPr/>
          <p:nvPr/>
        </p:nvSpPr>
        <p:spPr>
          <a:xfrm>
            <a:off x="1233488" y="7663457"/>
            <a:ext cx="310306" cy="310306"/>
          </a:xfrm>
          <a:custGeom>
            <a:avLst/>
            <a:gdLst/>
            <a:ahLst/>
            <a:cxnLst/>
            <a:rect l="l" t="t" r="r" b="b"/>
            <a:pathLst>
              <a:path w="310306" h="310306">
                <a:moveTo>
                  <a:pt x="0" y="0"/>
                </a:moveTo>
                <a:lnTo>
                  <a:pt x="310306" y="0"/>
                </a:lnTo>
                <a:lnTo>
                  <a:pt x="310306" y="310307"/>
                </a:lnTo>
                <a:lnTo>
                  <a:pt x="0" y="310307"/>
                </a:lnTo>
                <a:lnTo>
                  <a:pt x="0" y="0"/>
                </a:lnTo>
                <a:close/>
              </a:path>
            </a:pathLst>
          </a:custGeom>
          <a:blipFill>
            <a:blip r:embed="rId10">
              <a:extLst>
                <a:ext uri="{96DAC541-7B7A-43D3-8B79-37D633B846F1}">
                  <asvg:svgBlip xmlns:asvg="http://schemas.microsoft.com/office/drawing/2016/SVG/main" xmlns="" r:embed="rId11"/>
                </a:ext>
              </a:extLst>
            </a:blip>
            <a:stretch>
              <a:fillRect l="-10606" r="-10606"/>
            </a:stretch>
          </a:blipFill>
        </p:spPr>
      </p:sp>
      <p:sp>
        <p:nvSpPr>
          <p:cNvPr id="34" name="TextBox 34"/>
          <p:cNvSpPr txBox="1"/>
          <p:nvPr/>
        </p:nvSpPr>
        <p:spPr>
          <a:xfrm>
            <a:off x="1043880" y="8374261"/>
            <a:ext cx="2873574" cy="378173"/>
          </a:xfrm>
          <a:prstGeom prst="rect">
            <a:avLst/>
          </a:prstGeom>
        </p:spPr>
        <p:txBody>
          <a:bodyPr lIns="0" tIns="0" rIns="0" bIns="0" rtlCol="0" anchor="t">
            <a:spAutoFit/>
          </a:bodyPr>
          <a:lstStyle/>
          <a:p>
            <a:pPr algn="l">
              <a:lnSpc>
                <a:spcPts val="2812"/>
              </a:lnSpc>
            </a:pPr>
            <a:r>
              <a:rPr lang="en-US" sz="2249">
                <a:solidFill>
                  <a:srgbClr val="404155"/>
                </a:solidFill>
                <a:latin typeface="Alexandria"/>
                <a:ea typeface="Alexandria"/>
                <a:cs typeface="Alexandria"/>
                <a:sym typeface="Alexandria"/>
              </a:rPr>
              <a:t>Our Focus</a:t>
            </a:r>
          </a:p>
        </p:txBody>
      </p:sp>
      <p:sp>
        <p:nvSpPr>
          <p:cNvPr id="35" name="TextBox 35"/>
          <p:cNvSpPr txBox="1"/>
          <p:nvPr/>
        </p:nvSpPr>
        <p:spPr>
          <a:xfrm>
            <a:off x="1043880" y="8794998"/>
            <a:ext cx="9342239" cy="463154"/>
          </a:xfrm>
          <a:prstGeom prst="rect">
            <a:avLst/>
          </a:prstGeom>
        </p:spPr>
        <p:txBody>
          <a:bodyPr lIns="0" tIns="0" rIns="0" bIns="0" rtlCol="0" anchor="t">
            <a:spAutoFit/>
          </a:bodyPr>
          <a:lstStyle/>
          <a:p>
            <a:pPr algn="l">
              <a:lnSpc>
                <a:spcPts val="2874"/>
              </a:lnSpc>
            </a:pPr>
            <a:r>
              <a:rPr lang="en-US" sz="1750">
                <a:solidFill>
                  <a:srgbClr val="404155"/>
                </a:solidFill>
                <a:latin typeface="Arimo"/>
                <a:ea typeface="Arimo"/>
                <a:cs typeface="Arimo"/>
                <a:sym typeface="Arimo"/>
              </a:rPr>
              <a:t>Predicting if customers will respond positively to vehicle insurance policy offers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grpSp>
        <p:nvGrpSpPr>
          <p:cNvPr id="6" name="Group 6"/>
          <p:cNvGrpSpPr>
            <a:grpSpLocks noChangeAspect="1"/>
          </p:cNvGrpSpPr>
          <p:nvPr/>
        </p:nvGrpSpPr>
        <p:grpSpPr>
          <a:xfrm>
            <a:off x="729257" y="2210395"/>
            <a:ext cx="1041946" cy="1250305"/>
            <a:chOff x="0" y="0"/>
            <a:chExt cx="1389262" cy="1667073"/>
          </a:xfrm>
        </p:grpSpPr>
        <p:sp>
          <p:nvSpPr>
            <p:cNvPr id="7" name="Freeform 7" descr="preencoded.png"/>
            <p:cNvSpPr/>
            <p:nvPr/>
          </p:nvSpPr>
          <p:spPr>
            <a:xfrm>
              <a:off x="0" y="0"/>
              <a:ext cx="1389253" cy="1667129"/>
            </a:xfrm>
            <a:custGeom>
              <a:avLst/>
              <a:gdLst/>
              <a:ahLst/>
              <a:cxnLst/>
              <a:rect l="l" t="t" r="r" b="b"/>
              <a:pathLst>
                <a:path w="1389253" h="1667129">
                  <a:moveTo>
                    <a:pt x="0" y="0"/>
                  </a:moveTo>
                  <a:lnTo>
                    <a:pt x="1389253" y="0"/>
                  </a:lnTo>
                  <a:lnTo>
                    <a:pt x="1389253" y="1667129"/>
                  </a:lnTo>
                  <a:lnTo>
                    <a:pt x="0" y="1667129"/>
                  </a:lnTo>
                  <a:lnTo>
                    <a:pt x="0" y="0"/>
                  </a:lnTo>
                  <a:close/>
                </a:path>
              </a:pathLst>
            </a:custGeom>
            <a:blipFill>
              <a:blip r:embed="rId3"/>
              <a:stretch>
                <a:fillRect t="-77" b="-74"/>
              </a:stretch>
            </a:blipFill>
          </p:spPr>
        </p:sp>
      </p:grpSp>
      <p:grpSp>
        <p:nvGrpSpPr>
          <p:cNvPr id="8" name="Group 8"/>
          <p:cNvGrpSpPr>
            <a:grpSpLocks noChangeAspect="1"/>
          </p:cNvGrpSpPr>
          <p:nvPr/>
        </p:nvGrpSpPr>
        <p:grpSpPr>
          <a:xfrm>
            <a:off x="729257" y="3460700"/>
            <a:ext cx="1041946" cy="1250305"/>
            <a:chOff x="0" y="0"/>
            <a:chExt cx="1389262" cy="1667073"/>
          </a:xfrm>
        </p:grpSpPr>
        <p:sp>
          <p:nvSpPr>
            <p:cNvPr id="9" name="Freeform 9" descr="preencoded.png"/>
            <p:cNvSpPr/>
            <p:nvPr/>
          </p:nvSpPr>
          <p:spPr>
            <a:xfrm>
              <a:off x="0" y="0"/>
              <a:ext cx="1389253" cy="1667129"/>
            </a:xfrm>
            <a:custGeom>
              <a:avLst/>
              <a:gdLst/>
              <a:ahLst/>
              <a:cxnLst/>
              <a:rect l="l" t="t" r="r" b="b"/>
              <a:pathLst>
                <a:path w="1389253" h="1667129">
                  <a:moveTo>
                    <a:pt x="0" y="0"/>
                  </a:moveTo>
                  <a:lnTo>
                    <a:pt x="1389253" y="0"/>
                  </a:lnTo>
                  <a:lnTo>
                    <a:pt x="1389253" y="1667129"/>
                  </a:lnTo>
                  <a:lnTo>
                    <a:pt x="0" y="1667129"/>
                  </a:lnTo>
                  <a:lnTo>
                    <a:pt x="0" y="0"/>
                  </a:lnTo>
                  <a:close/>
                </a:path>
              </a:pathLst>
            </a:custGeom>
            <a:blipFill>
              <a:blip r:embed="rId4"/>
              <a:stretch>
                <a:fillRect t="-77" b="-74"/>
              </a:stretch>
            </a:blipFill>
          </p:spPr>
        </p:sp>
      </p:grpSp>
      <p:grpSp>
        <p:nvGrpSpPr>
          <p:cNvPr id="10" name="Group 10"/>
          <p:cNvGrpSpPr>
            <a:grpSpLocks noChangeAspect="1"/>
          </p:cNvGrpSpPr>
          <p:nvPr/>
        </p:nvGrpSpPr>
        <p:grpSpPr>
          <a:xfrm>
            <a:off x="729257" y="4711005"/>
            <a:ext cx="1041946" cy="1250305"/>
            <a:chOff x="0" y="0"/>
            <a:chExt cx="1389262" cy="1667073"/>
          </a:xfrm>
        </p:grpSpPr>
        <p:sp>
          <p:nvSpPr>
            <p:cNvPr id="11" name="Freeform 11" descr="preencoded.png"/>
            <p:cNvSpPr/>
            <p:nvPr/>
          </p:nvSpPr>
          <p:spPr>
            <a:xfrm>
              <a:off x="0" y="0"/>
              <a:ext cx="1389253" cy="1667129"/>
            </a:xfrm>
            <a:custGeom>
              <a:avLst/>
              <a:gdLst/>
              <a:ahLst/>
              <a:cxnLst/>
              <a:rect l="l" t="t" r="r" b="b"/>
              <a:pathLst>
                <a:path w="1389253" h="1667129">
                  <a:moveTo>
                    <a:pt x="0" y="0"/>
                  </a:moveTo>
                  <a:lnTo>
                    <a:pt x="1389253" y="0"/>
                  </a:lnTo>
                  <a:lnTo>
                    <a:pt x="1389253" y="1667129"/>
                  </a:lnTo>
                  <a:lnTo>
                    <a:pt x="0" y="1667129"/>
                  </a:lnTo>
                  <a:lnTo>
                    <a:pt x="0" y="0"/>
                  </a:lnTo>
                  <a:close/>
                </a:path>
              </a:pathLst>
            </a:custGeom>
            <a:blipFill>
              <a:blip r:embed="rId5"/>
              <a:stretch>
                <a:fillRect t="-77" b="-74"/>
              </a:stretch>
            </a:blipFill>
          </p:spPr>
        </p:sp>
      </p:grpSp>
      <p:grpSp>
        <p:nvGrpSpPr>
          <p:cNvPr id="12" name="Group 12"/>
          <p:cNvGrpSpPr>
            <a:grpSpLocks noChangeAspect="1"/>
          </p:cNvGrpSpPr>
          <p:nvPr/>
        </p:nvGrpSpPr>
        <p:grpSpPr>
          <a:xfrm>
            <a:off x="729257" y="5961310"/>
            <a:ext cx="1041946" cy="1250305"/>
            <a:chOff x="0" y="0"/>
            <a:chExt cx="1389262" cy="1667073"/>
          </a:xfrm>
        </p:grpSpPr>
        <p:sp>
          <p:nvSpPr>
            <p:cNvPr id="13" name="Freeform 13" descr="preencoded.png"/>
            <p:cNvSpPr/>
            <p:nvPr/>
          </p:nvSpPr>
          <p:spPr>
            <a:xfrm>
              <a:off x="0" y="0"/>
              <a:ext cx="1389253" cy="1667129"/>
            </a:xfrm>
            <a:custGeom>
              <a:avLst/>
              <a:gdLst/>
              <a:ahLst/>
              <a:cxnLst/>
              <a:rect l="l" t="t" r="r" b="b"/>
              <a:pathLst>
                <a:path w="1389253" h="1667129">
                  <a:moveTo>
                    <a:pt x="0" y="0"/>
                  </a:moveTo>
                  <a:lnTo>
                    <a:pt x="1389253" y="0"/>
                  </a:lnTo>
                  <a:lnTo>
                    <a:pt x="1389253" y="1667129"/>
                  </a:lnTo>
                  <a:lnTo>
                    <a:pt x="0" y="1667129"/>
                  </a:lnTo>
                  <a:lnTo>
                    <a:pt x="0" y="0"/>
                  </a:lnTo>
                  <a:close/>
                </a:path>
              </a:pathLst>
            </a:custGeom>
            <a:blipFill>
              <a:blip r:embed="rId6"/>
              <a:stretch>
                <a:fillRect t="-77" b="-74"/>
              </a:stretch>
            </a:blipFill>
          </p:spPr>
        </p:sp>
      </p:grpSp>
      <p:grpSp>
        <p:nvGrpSpPr>
          <p:cNvPr id="14" name="Group 14"/>
          <p:cNvGrpSpPr>
            <a:grpSpLocks noChangeAspect="1"/>
          </p:cNvGrpSpPr>
          <p:nvPr/>
        </p:nvGrpSpPr>
        <p:grpSpPr>
          <a:xfrm>
            <a:off x="729257" y="7211616"/>
            <a:ext cx="1041946" cy="1250305"/>
            <a:chOff x="0" y="0"/>
            <a:chExt cx="1389262" cy="1667073"/>
          </a:xfrm>
        </p:grpSpPr>
        <p:sp>
          <p:nvSpPr>
            <p:cNvPr id="15" name="Freeform 15" descr="preencoded.png"/>
            <p:cNvSpPr/>
            <p:nvPr/>
          </p:nvSpPr>
          <p:spPr>
            <a:xfrm>
              <a:off x="0" y="0"/>
              <a:ext cx="1389253" cy="1667129"/>
            </a:xfrm>
            <a:custGeom>
              <a:avLst/>
              <a:gdLst/>
              <a:ahLst/>
              <a:cxnLst/>
              <a:rect l="l" t="t" r="r" b="b"/>
              <a:pathLst>
                <a:path w="1389253" h="1667129">
                  <a:moveTo>
                    <a:pt x="0" y="0"/>
                  </a:moveTo>
                  <a:lnTo>
                    <a:pt x="1389253" y="0"/>
                  </a:lnTo>
                  <a:lnTo>
                    <a:pt x="1389253" y="1667129"/>
                  </a:lnTo>
                  <a:lnTo>
                    <a:pt x="0" y="1667129"/>
                  </a:lnTo>
                  <a:lnTo>
                    <a:pt x="0" y="0"/>
                  </a:lnTo>
                  <a:close/>
                </a:path>
              </a:pathLst>
            </a:custGeom>
            <a:blipFill>
              <a:blip r:embed="rId7"/>
              <a:stretch>
                <a:fillRect t="-77" b="-74"/>
              </a:stretch>
            </a:blipFill>
          </p:spPr>
        </p:sp>
      </p:grpSp>
      <p:grpSp>
        <p:nvGrpSpPr>
          <p:cNvPr id="16" name="Group 16"/>
          <p:cNvGrpSpPr>
            <a:grpSpLocks noChangeAspect="1"/>
          </p:cNvGrpSpPr>
          <p:nvPr/>
        </p:nvGrpSpPr>
        <p:grpSpPr>
          <a:xfrm>
            <a:off x="729257" y="8461921"/>
            <a:ext cx="1041946" cy="1250305"/>
            <a:chOff x="0" y="0"/>
            <a:chExt cx="1389262" cy="1667073"/>
          </a:xfrm>
        </p:grpSpPr>
        <p:sp>
          <p:nvSpPr>
            <p:cNvPr id="17" name="Freeform 17" descr="preencoded.png"/>
            <p:cNvSpPr/>
            <p:nvPr/>
          </p:nvSpPr>
          <p:spPr>
            <a:xfrm>
              <a:off x="0" y="0"/>
              <a:ext cx="1389253" cy="1667129"/>
            </a:xfrm>
            <a:custGeom>
              <a:avLst/>
              <a:gdLst/>
              <a:ahLst/>
              <a:cxnLst/>
              <a:rect l="l" t="t" r="r" b="b"/>
              <a:pathLst>
                <a:path w="1389253" h="1667129">
                  <a:moveTo>
                    <a:pt x="0" y="0"/>
                  </a:moveTo>
                  <a:lnTo>
                    <a:pt x="1389253" y="0"/>
                  </a:lnTo>
                  <a:lnTo>
                    <a:pt x="1389253" y="1667129"/>
                  </a:lnTo>
                  <a:lnTo>
                    <a:pt x="0" y="1667129"/>
                  </a:lnTo>
                  <a:lnTo>
                    <a:pt x="0" y="0"/>
                  </a:lnTo>
                  <a:close/>
                </a:path>
              </a:pathLst>
            </a:custGeom>
            <a:blipFill>
              <a:blip r:embed="rId8"/>
              <a:stretch>
                <a:fillRect t="-77" b="-74"/>
              </a:stretch>
            </a:blipFill>
          </p:spPr>
        </p:sp>
      </p:grpSp>
      <p:sp>
        <p:nvSpPr>
          <p:cNvPr id="18" name="Freeform 18"/>
          <p:cNvSpPr/>
          <p:nvPr/>
        </p:nvSpPr>
        <p:spPr>
          <a:xfrm>
            <a:off x="10529846" y="1642616"/>
            <a:ext cx="7234449" cy="5313461"/>
          </a:xfrm>
          <a:custGeom>
            <a:avLst/>
            <a:gdLst/>
            <a:ahLst/>
            <a:cxnLst/>
            <a:rect l="l" t="t" r="r" b="b"/>
            <a:pathLst>
              <a:path w="7234449" h="5313461">
                <a:moveTo>
                  <a:pt x="0" y="0"/>
                </a:moveTo>
                <a:lnTo>
                  <a:pt x="7234449" y="0"/>
                </a:lnTo>
                <a:lnTo>
                  <a:pt x="7234449" y="5313461"/>
                </a:lnTo>
                <a:lnTo>
                  <a:pt x="0" y="5313461"/>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9" name="TextBox 19"/>
          <p:cNvSpPr txBox="1"/>
          <p:nvPr/>
        </p:nvSpPr>
        <p:spPr>
          <a:xfrm>
            <a:off x="729257" y="555575"/>
            <a:ext cx="5209877" cy="670321"/>
          </a:xfrm>
          <a:prstGeom prst="rect">
            <a:avLst/>
          </a:prstGeom>
        </p:spPr>
        <p:txBody>
          <a:bodyPr lIns="0" tIns="0" rIns="0" bIns="0" rtlCol="0" anchor="t">
            <a:spAutoFit/>
          </a:bodyPr>
          <a:lstStyle/>
          <a:p>
            <a:pPr algn="l">
              <a:lnSpc>
                <a:spcPts val="5125"/>
              </a:lnSpc>
            </a:pPr>
            <a:r>
              <a:rPr lang="en-US" sz="4062">
                <a:solidFill>
                  <a:srgbClr val="1B1B27"/>
                </a:solidFill>
                <a:latin typeface="Alexandria"/>
                <a:ea typeface="Alexandria"/>
                <a:cs typeface="Alexandria"/>
                <a:sym typeface="Alexandria"/>
              </a:rPr>
              <a:t>Workflow Overview</a:t>
            </a:r>
          </a:p>
        </p:txBody>
      </p:sp>
      <p:sp>
        <p:nvSpPr>
          <p:cNvPr id="20" name="TextBox 20"/>
          <p:cNvSpPr txBox="1"/>
          <p:nvPr/>
        </p:nvSpPr>
        <p:spPr>
          <a:xfrm>
            <a:off x="729257" y="1556891"/>
            <a:ext cx="16829484" cy="419100"/>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A systematic approach to building our prediction model</a:t>
            </a:r>
          </a:p>
        </p:txBody>
      </p:sp>
      <p:sp>
        <p:nvSpPr>
          <p:cNvPr id="21" name="TextBox 21"/>
          <p:cNvSpPr txBox="1"/>
          <p:nvPr/>
        </p:nvSpPr>
        <p:spPr>
          <a:xfrm>
            <a:off x="1979562" y="2409230"/>
            <a:ext cx="4252318" cy="335012"/>
          </a:xfrm>
          <a:prstGeom prst="rect">
            <a:avLst/>
          </a:prstGeom>
        </p:spPr>
        <p:txBody>
          <a:bodyPr lIns="0" tIns="0" rIns="0" bIns="0" rtlCol="0" anchor="t">
            <a:spAutoFit/>
          </a:bodyPr>
          <a:lstStyle/>
          <a:p>
            <a:pPr algn="l">
              <a:lnSpc>
                <a:spcPts val="2562"/>
              </a:lnSpc>
            </a:pPr>
            <a:r>
              <a:rPr lang="en-US" sz="2000">
                <a:solidFill>
                  <a:srgbClr val="404155"/>
                </a:solidFill>
                <a:latin typeface="Alexandria"/>
                <a:ea typeface="Alexandria"/>
                <a:cs typeface="Alexandria"/>
                <a:sym typeface="Alexandria"/>
              </a:rPr>
              <a:t>Data Collection &amp; Understanding</a:t>
            </a:r>
          </a:p>
        </p:txBody>
      </p:sp>
      <p:sp>
        <p:nvSpPr>
          <p:cNvPr id="22" name="TextBox 22"/>
          <p:cNvSpPr txBox="1"/>
          <p:nvPr/>
        </p:nvSpPr>
        <p:spPr>
          <a:xfrm>
            <a:off x="1979562" y="2783532"/>
            <a:ext cx="15579179" cy="419100"/>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Gathering comprehensive customer data and understanding feature relationships</a:t>
            </a:r>
          </a:p>
        </p:txBody>
      </p:sp>
      <p:sp>
        <p:nvSpPr>
          <p:cNvPr id="23" name="TextBox 23"/>
          <p:cNvSpPr txBox="1"/>
          <p:nvPr/>
        </p:nvSpPr>
        <p:spPr>
          <a:xfrm>
            <a:off x="1979562" y="3659535"/>
            <a:ext cx="3298626" cy="335013"/>
          </a:xfrm>
          <a:prstGeom prst="rect">
            <a:avLst/>
          </a:prstGeom>
        </p:spPr>
        <p:txBody>
          <a:bodyPr lIns="0" tIns="0" rIns="0" bIns="0" rtlCol="0" anchor="t">
            <a:spAutoFit/>
          </a:bodyPr>
          <a:lstStyle/>
          <a:p>
            <a:pPr algn="l">
              <a:lnSpc>
                <a:spcPts val="2562"/>
              </a:lnSpc>
            </a:pPr>
            <a:r>
              <a:rPr lang="en-US" sz="2000">
                <a:solidFill>
                  <a:srgbClr val="404155"/>
                </a:solidFill>
                <a:latin typeface="Alexandria"/>
                <a:ea typeface="Alexandria"/>
                <a:cs typeface="Alexandria"/>
                <a:sym typeface="Alexandria"/>
              </a:rPr>
              <a:t>Exploratory Data Analysis</a:t>
            </a:r>
          </a:p>
        </p:txBody>
      </p:sp>
      <p:sp>
        <p:nvSpPr>
          <p:cNvPr id="24" name="TextBox 24"/>
          <p:cNvSpPr txBox="1"/>
          <p:nvPr/>
        </p:nvSpPr>
        <p:spPr>
          <a:xfrm>
            <a:off x="1979562" y="4033837"/>
            <a:ext cx="15579179" cy="419100"/>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Uncovering patterns, correlations, and insights within the dataset</a:t>
            </a:r>
          </a:p>
        </p:txBody>
      </p:sp>
      <p:sp>
        <p:nvSpPr>
          <p:cNvPr id="25" name="TextBox 25"/>
          <p:cNvSpPr txBox="1"/>
          <p:nvPr/>
        </p:nvSpPr>
        <p:spPr>
          <a:xfrm>
            <a:off x="1979562" y="4909840"/>
            <a:ext cx="5456784" cy="335012"/>
          </a:xfrm>
          <a:prstGeom prst="rect">
            <a:avLst/>
          </a:prstGeom>
        </p:spPr>
        <p:txBody>
          <a:bodyPr lIns="0" tIns="0" rIns="0" bIns="0" rtlCol="0" anchor="t">
            <a:spAutoFit/>
          </a:bodyPr>
          <a:lstStyle/>
          <a:p>
            <a:pPr algn="l">
              <a:lnSpc>
                <a:spcPts val="2562"/>
              </a:lnSpc>
            </a:pPr>
            <a:r>
              <a:rPr lang="en-US" sz="2000">
                <a:solidFill>
                  <a:srgbClr val="404155"/>
                </a:solidFill>
                <a:latin typeface="Alexandria"/>
                <a:ea typeface="Alexandria"/>
                <a:cs typeface="Alexandria"/>
                <a:sym typeface="Alexandria"/>
              </a:rPr>
              <a:t>Data Preprocessing &amp; Feature Engineering</a:t>
            </a:r>
          </a:p>
        </p:txBody>
      </p:sp>
      <p:sp>
        <p:nvSpPr>
          <p:cNvPr id="26" name="TextBox 26"/>
          <p:cNvSpPr txBox="1"/>
          <p:nvPr/>
        </p:nvSpPr>
        <p:spPr>
          <a:xfrm>
            <a:off x="1979562" y="5284143"/>
            <a:ext cx="15579179" cy="419100"/>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Cleaning data and creating meaningful features for model training</a:t>
            </a:r>
          </a:p>
        </p:txBody>
      </p:sp>
      <p:sp>
        <p:nvSpPr>
          <p:cNvPr id="27" name="TextBox 27"/>
          <p:cNvSpPr txBox="1"/>
          <p:nvPr/>
        </p:nvSpPr>
        <p:spPr>
          <a:xfrm>
            <a:off x="1979562" y="6160145"/>
            <a:ext cx="3455045" cy="335012"/>
          </a:xfrm>
          <a:prstGeom prst="rect">
            <a:avLst/>
          </a:prstGeom>
        </p:spPr>
        <p:txBody>
          <a:bodyPr lIns="0" tIns="0" rIns="0" bIns="0" rtlCol="0" anchor="t">
            <a:spAutoFit/>
          </a:bodyPr>
          <a:lstStyle/>
          <a:p>
            <a:pPr algn="l">
              <a:lnSpc>
                <a:spcPts val="2562"/>
              </a:lnSpc>
            </a:pPr>
            <a:r>
              <a:rPr lang="en-US" sz="2000">
                <a:solidFill>
                  <a:srgbClr val="404155"/>
                </a:solidFill>
                <a:latin typeface="Alexandria"/>
                <a:ea typeface="Alexandria"/>
                <a:cs typeface="Alexandria"/>
                <a:sym typeface="Alexandria"/>
              </a:rPr>
              <a:t>Model Selection &amp; Training</a:t>
            </a:r>
          </a:p>
        </p:txBody>
      </p:sp>
      <p:sp>
        <p:nvSpPr>
          <p:cNvPr id="28" name="TextBox 28"/>
          <p:cNvSpPr txBox="1"/>
          <p:nvPr/>
        </p:nvSpPr>
        <p:spPr>
          <a:xfrm>
            <a:off x="1979562" y="6534447"/>
            <a:ext cx="15579179" cy="419100"/>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Testing multiple algorithms to find the optimal prediction approach</a:t>
            </a:r>
          </a:p>
        </p:txBody>
      </p:sp>
      <p:sp>
        <p:nvSpPr>
          <p:cNvPr id="29" name="TextBox 29"/>
          <p:cNvSpPr txBox="1"/>
          <p:nvPr/>
        </p:nvSpPr>
        <p:spPr>
          <a:xfrm>
            <a:off x="1979562" y="7410450"/>
            <a:ext cx="4143970" cy="335012"/>
          </a:xfrm>
          <a:prstGeom prst="rect">
            <a:avLst/>
          </a:prstGeom>
        </p:spPr>
        <p:txBody>
          <a:bodyPr lIns="0" tIns="0" rIns="0" bIns="0" rtlCol="0" anchor="t">
            <a:spAutoFit/>
          </a:bodyPr>
          <a:lstStyle/>
          <a:p>
            <a:pPr algn="l">
              <a:lnSpc>
                <a:spcPts val="2562"/>
              </a:lnSpc>
            </a:pPr>
            <a:r>
              <a:rPr lang="en-US" sz="2000">
                <a:solidFill>
                  <a:srgbClr val="404155"/>
                </a:solidFill>
                <a:latin typeface="Alexandria"/>
                <a:ea typeface="Alexandria"/>
                <a:cs typeface="Alexandria"/>
                <a:sym typeface="Alexandria"/>
              </a:rPr>
              <a:t>Model Evaluation &amp; Comparison</a:t>
            </a:r>
          </a:p>
        </p:txBody>
      </p:sp>
      <p:sp>
        <p:nvSpPr>
          <p:cNvPr id="30" name="TextBox 30"/>
          <p:cNvSpPr txBox="1"/>
          <p:nvPr/>
        </p:nvSpPr>
        <p:spPr>
          <a:xfrm>
            <a:off x="1979562" y="7784752"/>
            <a:ext cx="15579179" cy="419100"/>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Measuring performance metrics and comparing model effectiveness</a:t>
            </a:r>
          </a:p>
        </p:txBody>
      </p:sp>
      <p:sp>
        <p:nvSpPr>
          <p:cNvPr id="31" name="TextBox 31"/>
          <p:cNvSpPr txBox="1"/>
          <p:nvPr/>
        </p:nvSpPr>
        <p:spPr>
          <a:xfrm>
            <a:off x="1979562" y="8660755"/>
            <a:ext cx="2604939" cy="335012"/>
          </a:xfrm>
          <a:prstGeom prst="rect">
            <a:avLst/>
          </a:prstGeom>
        </p:spPr>
        <p:txBody>
          <a:bodyPr lIns="0" tIns="0" rIns="0" bIns="0" rtlCol="0" anchor="t">
            <a:spAutoFit/>
          </a:bodyPr>
          <a:lstStyle/>
          <a:p>
            <a:pPr algn="l">
              <a:lnSpc>
                <a:spcPts val="2562"/>
              </a:lnSpc>
            </a:pPr>
            <a:r>
              <a:rPr lang="en-US" sz="2000">
                <a:solidFill>
                  <a:srgbClr val="404155"/>
                </a:solidFill>
                <a:latin typeface="Alexandria"/>
                <a:ea typeface="Alexandria"/>
                <a:cs typeface="Alexandria"/>
                <a:sym typeface="Alexandria"/>
              </a:rPr>
              <a:t>Deployment via UI</a:t>
            </a:r>
          </a:p>
        </p:txBody>
      </p:sp>
      <p:sp>
        <p:nvSpPr>
          <p:cNvPr id="32" name="TextBox 32"/>
          <p:cNvSpPr txBox="1"/>
          <p:nvPr/>
        </p:nvSpPr>
        <p:spPr>
          <a:xfrm>
            <a:off x="1979562" y="9035057"/>
            <a:ext cx="15579179" cy="419100"/>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Creating an accessible interface for real-world application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3810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grpSp>
        <p:nvGrpSpPr>
          <p:cNvPr id="6" name="Group 6"/>
          <p:cNvGrpSpPr/>
          <p:nvPr/>
        </p:nvGrpSpPr>
        <p:grpSpPr>
          <a:xfrm>
            <a:off x="817810" y="6464947"/>
            <a:ext cx="9763422" cy="992981"/>
            <a:chOff x="0" y="0"/>
            <a:chExt cx="13017897" cy="1323975"/>
          </a:xfrm>
        </p:grpSpPr>
        <p:sp>
          <p:nvSpPr>
            <p:cNvPr id="7" name="Freeform 7"/>
            <p:cNvSpPr/>
            <p:nvPr/>
          </p:nvSpPr>
          <p:spPr>
            <a:xfrm>
              <a:off x="0" y="0"/>
              <a:ext cx="13017881" cy="1323975"/>
            </a:xfrm>
            <a:custGeom>
              <a:avLst/>
              <a:gdLst/>
              <a:ahLst/>
              <a:cxnLst/>
              <a:rect l="l" t="t" r="r" b="b"/>
              <a:pathLst>
                <a:path w="13017881" h="1323975">
                  <a:moveTo>
                    <a:pt x="0" y="130810"/>
                  </a:moveTo>
                  <a:cubicBezTo>
                    <a:pt x="0" y="58547"/>
                    <a:pt x="58547" y="0"/>
                    <a:pt x="130810" y="0"/>
                  </a:cubicBezTo>
                  <a:lnTo>
                    <a:pt x="12887071" y="0"/>
                  </a:lnTo>
                  <a:cubicBezTo>
                    <a:pt x="12959334" y="0"/>
                    <a:pt x="13017881" y="58547"/>
                    <a:pt x="13017881" y="130810"/>
                  </a:cubicBezTo>
                  <a:lnTo>
                    <a:pt x="13017881" y="1193165"/>
                  </a:lnTo>
                  <a:cubicBezTo>
                    <a:pt x="13017881" y="1265428"/>
                    <a:pt x="12959334" y="1323975"/>
                    <a:pt x="12887071" y="1323975"/>
                  </a:cubicBezTo>
                  <a:lnTo>
                    <a:pt x="130810" y="1323975"/>
                  </a:lnTo>
                  <a:cubicBezTo>
                    <a:pt x="58547" y="1323975"/>
                    <a:pt x="0" y="1265428"/>
                    <a:pt x="0" y="1193165"/>
                  </a:cubicBezTo>
                  <a:close/>
                </a:path>
              </a:pathLst>
            </a:custGeom>
            <a:solidFill>
              <a:srgbClr val="BBCDF7"/>
            </a:solidFill>
            <a:ln w="12700">
              <a:solidFill>
                <a:srgbClr val="000000"/>
              </a:solidFill>
            </a:ln>
          </p:spPr>
        </p:sp>
      </p:grpSp>
      <p:grpSp>
        <p:nvGrpSpPr>
          <p:cNvPr id="8" name="Group 8"/>
          <p:cNvGrpSpPr>
            <a:grpSpLocks noChangeAspect="1"/>
          </p:cNvGrpSpPr>
          <p:nvPr/>
        </p:nvGrpSpPr>
        <p:grpSpPr>
          <a:xfrm>
            <a:off x="1144530" y="6614373"/>
            <a:ext cx="459190" cy="367444"/>
            <a:chOff x="0" y="0"/>
            <a:chExt cx="389335" cy="311547"/>
          </a:xfrm>
        </p:grpSpPr>
        <p:sp>
          <p:nvSpPr>
            <p:cNvPr id="9" name="Freeform 9" descr="preencoded.png"/>
            <p:cNvSpPr/>
            <p:nvPr/>
          </p:nvSpPr>
          <p:spPr>
            <a:xfrm>
              <a:off x="0" y="0"/>
              <a:ext cx="389382" cy="311531"/>
            </a:xfrm>
            <a:custGeom>
              <a:avLst/>
              <a:gdLst/>
              <a:ahLst/>
              <a:cxnLst/>
              <a:rect l="l" t="t" r="r" b="b"/>
              <a:pathLst>
                <a:path w="389382" h="311531">
                  <a:moveTo>
                    <a:pt x="0" y="0"/>
                  </a:moveTo>
                  <a:lnTo>
                    <a:pt x="389382" y="0"/>
                  </a:lnTo>
                  <a:lnTo>
                    <a:pt x="389382" y="311531"/>
                  </a:lnTo>
                  <a:lnTo>
                    <a:pt x="0" y="311531"/>
                  </a:lnTo>
                  <a:lnTo>
                    <a:pt x="0" y="0"/>
                  </a:lnTo>
                  <a:close/>
                </a:path>
              </a:pathLst>
            </a:custGeom>
            <a:blipFill>
              <a:blip r:embed="rId3"/>
              <a:stretch>
                <a:fillRect t="-390" r="12" b="-395"/>
              </a:stretch>
            </a:blipFill>
          </p:spPr>
        </p:sp>
      </p:grpSp>
      <p:sp>
        <p:nvSpPr>
          <p:cNvPr id="10" name="Freeform 10"/>
          <p:cNvSpPr/>
          <p:nvPr/>
        </p:nvSpPr>
        <p:spPr>
          <a:xfrm>
            <a:off x="11368688" y="1204552"/>
            <a:ext cx="5903109" cy="3224573"/>
          </a:xfrm>
          <a:custGeom>
            <a:avLst/>
            <a:gdLst/>
            <a:ahLst/>
            <a:cxnLst/>
            <a:rect l="l" t="t" r="r" b="b"/>
            <a:pathLst>
              <a:path w="5903109" h="3224573">
                <a:moveTo>
                  <a:pt x="0" y="0"/>
                </a:moveTo>
                <a:lnTo>
                  <a:pt x="5903109" y="0"/>
                </a:lnTo>
                <a:lnTo>
                  <a:pt x="5903109" y="3224573"/>
                </a:lnTo>
                <a:lnTo>
                  <a:pt x="0" y="3224573"/>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1" name="TextBox 11"/>
          <p:cNvSpPr txBox="1"/>
          <p:nvPr/>
        </p:nvSpPr>
        <p:spPr>
          <a:xfrm>
            <a:off x="817810" y="625227"/>
            <a:ext cx="5842099" cy="749201"/>
          </a:xfrm>
          <a:prstGeom prst="rect">
            <a:avLst/>
          </a:prstGeom>
        </p:spPr>
        <p:txBody>
          <a:bodyPr lIns="0" tIns="0" rIns="0" bIns="0" rtlCol="0" anchor="t">
            <a:spAutoFit/>
          </a:bodyPr>
          <a:lstStyle/>
          <a:p>
            <a:pPr algn="l">
              <a:lnSpc>
                <a:spcPts val="5750"/>
              </a:lnSpc>
            </a:pPr>
            <a:r>
              <a:rPr lang="en-US" sz="4562">
                <a:solidFill>
                  <a:srgbClr val="1B1B27"/>
                </a:solidFill>
                <a:latin typeface="Alexandria"/>
                <a:ea typeface="Alexandria"/>
                <a:cs typeface="Alexandria"/>
                <a:sym typeface="Alexandria"/>
              </a:rPr>
              <a:t>About the Data</a:t>
            </a:r>
          </a:p>
        </p:txBody>
      </p:sp>
      <p:sp>
        <p:nvSpPr>
          <p:cNvPr id="12" name="TextBox 12"/>
          <p:cNvSpPr txBox="1"/>
          <p:nvPr/>
        </p:nvSpPr>
        <p:spPr>
          <a:xfrm>
            <a:off x="817810" y="1939529"/>
            <a:ext cx="3505200" cy="457051"/>
          </a:xfrm>
          <a:prstGeom prst="rect">
            <a:avLst/>
          </a:prstGeom>
        </p:spPr>
        <p:txBody>
          <a:bodyPr lIns="0" tIns="0" rIns="0" bIns="0" rtlCol="0" anchor="t">
            <a:spAutoFit/>
          </a:bodyPr>
          <a:lstStyle/>
          <a:p>
            <a:pPr algn="l">
              <a:lnSpc>
                <a:spcPts val="3437"/>
              </a:lnSpc>
            </a:pPr>
            <a:r>
              <a:rPr lang="en-US" sz="2750">
                <a:solidFill>
                  <a:srgbClr val="1B1B27"/>
                </a:solidFill>
                <a:latin typeface="Alexandria"/>
                <a:ea typeface="Alexandria"/>
                <a:cs typeface="Alexandria"/>
                <a:sym typeface="Alexandria"/>
              </a:rPr>
              <a:t>Dataset Overview</a:t>
            </a:r>
          </a:p>
        </p:txBody>
      </p:sp>
      <p:sp>
        <p:nvSpPr>
          <p:cNvPr id="13" name="TextBox 13"/>
          <p:cNvSpPr txBox="1"/>
          <p:nvPr/>
        </p:nvSpPr>
        <p:spPr>
          <a:xfrm>
            <a:off x="817810" y="2534990"/>
            <a:ext cx="9763422" cy="842962"/>
          </a:xfrm>
          <a:prstGeom prst="rect">
            <a:avLst/>
          </a:prstGeom>
        </p:spPr>
        <p:txBody>
          <a:bodyPr lIns="0" tIns="0" rIns="0" bIns="0" rtlCol="0" anchor="t">
            <a:spAutoFit/>
          </a:bodyPr>
          <a:lstStyle/>
          <a:p>
            <a:pPr algn="l">
              <a:lnSpc>
                <a:spcPts val="2937"/>
              </a:lnSpc>
            </a:pPr>
            <a:r>
              <a:rPr lang="en-US" sz="1812">
                <a:solidFill>
                  <a:srgbClr val="404155"/>
                </a:solidFill>
                <a:latin typeface="Arimo"/>
                <a:ea typeface="Arimo"/>
                <a:cs typeface="Arimo"/>
                <a:sym typeface="Arimo"/>
              </a:rPr>
              <a:t>Our comprehensive dataset contains </a:t>
            </a:r>
            <a:r>
              <a:rPr lang="en-US" sz="1812" b="1">
                <a:solidFill>
                  <a:srgbClr val="404155"/>
                </a:solidFill>
                <a:latin typeface="Arimo Bold"/>
                <a:ea typeface="Arimo Bold"/>
                <a:cs typeface="Arimo Bold"/>
                <a:sym typeface="Arimo Bold"/>
              </a:rPr>
              <a:t>381,109 customer records</a:t>
            </a:r>
            <a:r>
              <a:rPr lang="en-US" sz="1812">
                <a:solidFill>
                  <a:srgbClr val="404155"/>
                </a:solidFill>
                <a:latin typeface="Arimo"/>
                <a:ea typeface="Arimo"/>
                <a:cs typeface="Arimo"/>
                <a:sym typeface="Arimo"/>
              </a:rPr>
              <a:t> with over 12 distinct features, providing a robust foundation for predictive modeling.</a:t>
            </a:r>
          </a:p>
        </p:txBody>
      </p:sp>
      <p:sp>
        <p:nvSpPr>
          <p:cNvPr id="14" name="TextBox 14"/>
          <p:cNvSpPr txBox="1"/>
          <p:nvPr/>
        </p:nvSpPr>
        <p:spPr>
          <a:xfrm>
            <a:off x="817810" y="3592562"/>
            <a:ext cx="2921050" cy="384125"/>
          </a:xfrm>
          <a:prstGeom prst="rect">
            <a:avLst/>
          </a:prstGeom>
        </p:spPr>
        <p:txBody>
          <a:bodyPr lIns="0" tIns="0" rIns="0" bIns="0" rtlCol="0" anchor="t">
            <a:spAutoFit/>
          </a:bodyPr>
          <a:lstStyle/>
          <a:p>
            <a:pPr algn="l">
              <a:lnSpc>
                <a:spcPts val="2875"/>
              </a:lnSpc>
            </a:pPr>
            <a:r>
              <a:rPr lang="en-US" sz="2249">
                <a:solidFill>
                  <a:srgbClr val="1B1B27"/>
                </a:solidFill>
                <a:latin typeface="Alexandria"/>
                <a:ea typeface="Alexandria"/>
                <a:cs typeface="Alexandria"/>
                <a:sym typeface="Alexandria"/>
              </a:rPr>
              <a:t>Key Features</a:t>
            </a:r>
          </a:p>
        </p:txBody>
      </p:sp>
      <p:sp>
        <p:nvSpPr>
          <p:cNvPr id="15" name="TextBox 15"/>
          <p:cNvSpPr txBox="1"/>
          <p:nvPr/>
        </p:nvSpPr>
        <p:spPr>
          <a:xfrm>
            <a:off x="817810" y="4115098"/>
            <a:ext cx="9763422" cy="469106"/>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Demographics:</a:t>
            </a:r>
            <a:r>
              <a:rPr lang="en-US" sz="1812">
                <a:solidFill>
                  <a:srgbClr val="404155"/>
                </a:solidFill>
                <a:latin typeface="Arimo"/>
                <a:ea typeface="Arimo"/>
                <a:cs typeface="Arimo"/>
                <a:sym typeface="Arimo"/>
              </a:rPr>
              <a:t> Age, Gender, Region_Code</a:t>
            </a:r>
          </a:p>
        </p:txBody>
      </p:sp>
      <p:sp>
        <p:nvSpPr>
          <p:cNvPr id="16" name="TextBox 16"/>
          <p:cNvSpPr txBox="1"/>
          <p:nvPr/>
        </p:nvSpPr>
        <p:spPr>
          <a:xfrm>
            <a:off x="817810" y="4570660"/>
            <a:ext cx="9763422" cy="469106"/>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Vehicle Information:</a:t>
            </a:r>
            <a:r>
              <a:rPr lang="en-US" sz="1812">
                <a:solidFill>
                  <a:srgbClr val="404155"/>
                </a:solidFill>
                <a:latin typeface="Arimo"/>
                <a:ea typeface="Arimo"/>
                <a:cs typeface="Arimo"/>
                <a:sym typeface="Arimo"/>
              </a:rPr>
              <a:t> Vehicle_Age, Vehicle_Damage </a:t>
            </a:r>
          </a:p>
        </p:txBody>
      </p:sp>
      <p:sp>
        <p:nvSpPr>
          <p:cNvPr id="17" name="TextBox 17"/>
          <p:cNvSpPr txBox="1"/>
          <p:nvPr/>
        </p:nvSpPr>
        <p:spPr>
          <a:xfrm>
            <a:off x="817810" y="5026224"/>
            <a:ext cx="9763422" cy="369887"/>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Policy Details:</a:t>
            </a:r>
            <a:r>
              <a:rPr lang="en-US" sz="1812">
                <a:solidFill>
                  <a:srgbClr val="404155"/>
                </a:solidFill>
                <a:latin typeface="Arimo"/>
                <a:ea typeface="Arimo"/>
                <a:cs typeface="Arimo"/>
                <a:sym typeface="Arimo"/>
              </a:rPr>
              <a:t>  Previously_Insured, Annual_Premium</a:t>
            </a:r>
          </a:p>
        </p:txBody>
      </p:sp>
      <p:sp>
        <p:nvSpPr>
          <p:cNvPr id="18" name="TextBox 18"/>
          <p:cNvSpPr txBox="1"/>
          <p:nvPr/>
        </p:nvSpPr>
        <p:spPr>
          <a:xfrm>
            <a:off x="817810" y="5481786"/>
            <a:ext cx="9763422" cy="369887"/>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Engagement:</a:t>
            </a:r>
            <a:r>
              <a:rPr lang="en-US" sz="1812">
                <a:solidFill>
                  <a:srgbClr val="404155"/>
                </a:solidFill>
                <a:latin typeface="Arimo"/>
                <a:ea typeface="Arimo"/>
                <a:cs typeface="Arimo"/>
                <a:sym typeface="Arimo"/>
              </a:rPr>
              <a:t> Policy_Sales_Channel, Vintage (days as customer)</a:t>
            </a:r>
          </a:p>
        </p:txBody>
      </p:sp>
      <p:sp>
        <p:nvSpPr>
          <p:cNvPr id="19" name="TextBox 19"/>
          <p:cNvSpPr txBox="1"/>
          <p:nvPr/>
        </p:nvSpPr>
        <p:spPr>
          <a:xfrm>
            <a:off x="1603719" y="6663184"/>
            <a:ext cx="8770441" cy="469106"/>
          </a:xfrm>
          <a:prstGeom prst="rect">
            <a:avLst/>
          </a:prstGeom>
        </p:spPr>
        <p:txBody>
          <a:bodyPr lIns="0" tIns="0" rIns="0" bIns="0" rtlCol="0" anchor="t">
            <a:spAutoFit/>
          </a:bodyPr>
          <a:lstStyle/>
          <a:p>
            <a:pPr algn="l">
              <a:lnSpc>
                <a:spcPts val="2937"/>
              </a:lnSpc>
            </a:pPr>
            <a:r>
              <a:rPr lang="en-US" sz="1812" b="1">
                <a:solidFill>
                  <a:srgbClr val="000000"/>
                </a:solidFill>
                <a:latin typeface="Arimo Bold"/>
                <a:ea typeface="Arimo Bold"/>
                <a:cs typeface="Arimo Bold"/>
                <a:sym typeface="Arimo Bold"/>
              </a:rPr>
              <a:t>Target Variable:</a:t>
            </a:r>
            <a:r>
              <a:rPr lang="en-US" sz="1812">
                <a:solidFill>
                  <a:srgbClr val="000000"/>
                </a:solidFill>
                <a:latin typeface="Arimo"/>
                <a:ea typeface="Arimo"/>
                <a:cs typeface="Arimo"/>
                <a:sym typeface="Arimo"/>
              </a:rPr>
              <a:t> Response (1 = Interested, 0 = Not Interested)</a:t>
            </a:r>
          </a:p>
        </p:txBody>
      </p:sp>
      <p:sp>
        <p:nvSpPr>
          <p:cNvPr id="20" name="TextBox 20"/>
          <p:cNvSpPr txBox="1"/>
          <p:nvPr/>
        </p:nvSpPr>
        <p:spPr>
          <a:xfrm>
            <a:off x="11160770" y="2218879"/>
            <a:ext cx="6318945" cy="656779"/>
          </a:xfrm>
          <a:prstGeom prst="rect">
            <a:avLst/>
          </a:prstGeom>
        </p:spPr>
        <p:txBody>
          <a:bodyPr lIns="0" tIns="0" rIns="0" bIns="0" rtlCol="0" anchor="t">
            <a:spAutoFit/>
          </a:bodyPr>
          <a:lstStyle/>
          <a:p>
            <a:pPr algn="ctr">
              <a:lnSpc>
                <a:spcPts val="6062"/>
              </a:lnSpc>
            </a:pPr>
            <a:r>
              <a:rPr lang="en-US" sz="6062">
                <a:solidFill>
                  <a:srgbClr val="404155"/>
                </a:solidFill>
                <a:latin typeface="Alexandria"/>
                <a:ea typeface="Alexandria"/>
                <a:cs typeface="Alexandria"/>
                <a:sym typeface="Alexandria"/>
              </a:rPr>
              <a:t>381K</a:t>
            </a:r>
          </a:p>
        </p:txBody>
      </p:sp>
      <p:sp>
        <p:nvSpPr>
          <p:cNvPr id="21" name="TextBox 21"/>
          <p:cNvSpPr txBox="1"/>
          <p:nvPr/>
        </p:nvSpPr>
        <p:spPr>
          <a:xfrm>
            <a:off x="12859642" y="3148607"/>
            <a:ext cx="2921050" cy="384125"/>
          </a:xfrm>
          <a:prstGeom prst="rect">
            <a:avLst/>
          </a:prstGeom>
        </p:spPr>
        <p:txBody>
          <a:bodyPr lIns="0" tIns="0" rIns="0" bIns="0" rtlCol="0" anchor="t">
            <a:spAutoFit/>
          </a:bodyPr>
          <a:lstStyle/>
          <a:p>
            <a:pPr algn="ctr">
              <a:lnSpc>
                <a:spcPts val="2875"/>
              </a:lnSpc>
            </a:pPr>
            <a:r>
              <a:rPr lang="en-US" sz="2249">
                <a:solidFill>
                  <a:srgbClr val="404155"/>
                </a:solidFill>
                <a:latin typeface="Alexandria"/>
                <a:ea typeface="Alexandria"/>
                <a:cs typeface="Alexandria"/>
                <a:sym typeface="Alexandria"/>
              </a:rPr>
              <a:t>Customer Records</a:t>
            </a:r>
          </a:p>
        </p:txBody>
      </p:sp>
      <p:sp>
        <p:nvSpPr>
          <p:cNvPr id="22" name="Freeform 22"/>
          <p:cNvSpPr/>
          <p:nvPr/>
        </p:nvSpPr>
        <p:spPr>
          <a:xfrm>
            <a:off x="11651962" y="4397276"/>
            <a:ext cx="5336561" cy="2915096"/>
          </a:xfrm>
          <a:custGeom>
            <a:avLst/>
            <a:gdLst/>
            <a:ahLst/>
            <a:cxnLst/>
            <a:rect l="l" t="t" r="r" b="b"/>
            <a:pathLst>
              <a:path w="5336561" h="2915096">
                <a:moveTo>
                  <a:pt x="0" y="0"/>
                </a:moveTo>
                <a:lnTo>
                  <a:pt x="5336561" y="0"/>
                </a:lnTo>
                <a:lnTo>
                  <a:pt x="5336561" y="2915096"/>
                </a:lnTo>
                <a:lnTo>
                  <a:pt x="0" y="2915096"/>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3" name="TextBox 23"/>
          <p:cNvSpPr txBox="1"/>
          <p:nvPr/>
        </p:nvSpPr>
        <p:spPr>
          <a:xfrm>
            <a:off x="11160770" y="4838700"/>
            <a:ext cx="6318945" cy="656779"/>
          </a:xfrm>
          <a:prstGeom prst="rect">
            <a:avLst/>
          </a:prstGeom>
        </p:spPr>
        <p:txBody>
          <a:bodyPr lIns="0" tIns="0" rIns="0" bIns="0" rtlCol="0" anchor="t">
            <a:spAutoFit/>
          </a:bodyPr>
          <a:lstStyle/>
          <a:p>
            <a:pPr algn="ctr">
              <a:lnSpc>
                <a:spcPts val="6062"/>
              </a:lnSpc>
            </a:pPr>
            <a:r>
              <a:rPr lang="en-US" sz="6062">
                <a:solidFill>
                  <a:srgbClr val="404155"/>
                </a:solidFill>
                <a:latin typeface="Alexandria"/>
                <a:ea typeface="Alexandria"/>
                <a:cs typeface="Alexandria"/>
                <a:sym typeface="Alexandria"/>
              </a:rPr>
              <a:t>12</a:t>
            </a:r>
          </a:p>
        </p:txBody>
      </p:sp>
      <p:sp>
        <p:nvSpPr>
          <p:cNvPr id="24" name="TextBox 24"/>
          <p:cNvSpPr txBox="1"/>
          <p:nvPr/>
        </p:nvSpPr>
        <p:spPr>
          <a:xfrm>
            <a:off x="12859642" y="5768429"/>
            <a:ext cx="2921050" cy="384125"/>
          </a:xfrm>
          <a:prstGeom prst="rect">
            <a:avLst/>
          </a:prstGeom>
        </p:spPr>
        <p:txBody>
          <a:bodyPr lIns="0" tIns="0" rIns="0" bIns="0" rtlCol="0" anchor="t">
            <a:spAutoFit/>
          </a:bodyPr>
          <a:lstStyle/>
          <a:p>
            <a:pPr algn="ctr">
              <a:lnSpc>
                <a:spcPts val="2875"/>
              </a:lnSpc>
            </a:pPr>
            <a:r>
              <a:rPr lang="en-US" sz="2249">
                <a:solidFill>
                  <a:srgbClr val="404155"/>
                </a:solidFill>
                <a:latin typeface="Alexandria"/>
                <a:ea typeface="Alexandria"/>
                <a:cs typeface="Alexandria"/>
                <a:sym typeface="Alexandria"/>
              </a:rPr>
              <a:t>Features</a:t>
            </a:r>
          </a:p>
        </p:txBody>
      </p:sp>
      <p:sp>
        <p:nvSpPr>
          <p:cNvPr id="25" name="Freeform 25"/>
          <p:cNvSpPr/>
          <p:nvPr/>
        </p:nvSpPr>
        <p:spPr>
          <a:xfrm>
            <a:off x="11651962" y="7132291"/>
            <a:ext cx="5336561" cy="2915096"/>
          </a:xfrm>
          <a:custGeom>
            <a:avLst/>
            <a:gdLst/>
            <a:ahLst/>
            <a:cxnLst/>
            <a:rect l="l" t="t" r="r" b="b"/>
            <a:pathLst>
              <a:path w="5336561" h="2915096">
                <a:moveTo>
                  <a:pt x="0" y="0"/>
                </a:moveTo>
                <a:lnTo>
                  <a:pt x="5336561" y="0"/>
                </a:lnTo>
                <a:lnTo>
                  <a:pt x="5336561" y="2915096"/>
                </a:lnTo>
                <a:lnTo>
                  <a:pt x="0" y="2915096"/>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26" name="TextBox 26"/>
          <p:cNvSpPr txBox="1"/>
          <p:nvPr/>
        </p:nvSpPr>
        <p:spPr>
          <a:xfrm>
            <a:off x="11160770" y="7458521"/>
            <a:ext cx="6318945" cy="656779"/>
          </a:xfrm>
          <a:prstGeom prst="rect">
            <a:avLst/>
          </a:prstGeom>
        </p:spPr>
        <p:txBody>
          <a:bodyPr lIns="0" tIns="0" rIns="0" bIns="0" rtlCol="0" anchor="t">
            <a:spAutoFit/>
          </a:bodyPr>
          <a:lstStyle/>
          <a:p>
            <a:pPr algn="ctr">
              <a:lnSpc>
                <a:spcPts val="6062"/>
              </a:lnSpc>
            </a:pPr>
            <a:r>
              <a:rPr lang="en-US" sz="6062">
                <a:solidFill>
                  <a:srgbClr val="404155"/>
                </a:solidFill>
                <a:latin typeface="Alexandria"/>
                <a:ea typeface="Alexandria"/>
                <a:cs typeface="Alexandria"/>
                <a:sym typeface="Alexandria"/>
              </a:rPr>
              <a:t>0</a:t>
            </a:r>
          </a:p>
        </p:txBody>
      </p:sp>
      <p:sp>
        <p:nvSpPr>
          <p:cNvPr id="27" name="TextBox 27"/>
          <p:cNvSpPr txBox="1"/>
          <p:nvPr/>
        </p:nvSpPr>
        <p:spPr>
          <a:xfrm>
            <a:off x="12859642" y="8388251"/>
            <a:ext cx="2921050" cy="384125"/>
          </a:xfrm>
          <a:prstGeom prst="rect">
            <a:avLst/>
          </a:prstGeom>
        </p:spPr>
        <p:txBody>
          <a:bodyPr lIns="0" tIns="0" rIns="0" bIns="0" rtlCol="0" anchor="t">
            <a:spAutoFit/>
          </a:bodyPr>
          <a:lstStyle/>
          <a:p>
            <a:pPr algn="ctr">
              <a:lnSpc>
                <a:spcPts val="2875"/>
              </a:lnSpc>
            </a:pPr>
            <a:r>
              <a:rPr lang="en-US" sz="2249">
                <a:solidFill>
                  <a:srgbClr val="404155"/>
                </a:solidFill>
                <a:latin typeface="Alexandria"/>
                <a:ea typeface="Alexandria"/>
                <a:cs typeface="Alexandria"/>
                <a:sym typeface="Alexandria"/>
              </a:rPr>
              <a:t>Missing Values</a:t>
            </a:r>
          </a:p>
        </p:txBody>
      </p:sp>
      <p:sp>
        <p:nvSpPr>
          <p:cNvPr id="28" name="TextBox 28"/>
          <p:cNvSpPr txBox="1"/>
          <p:nvPr/>
        </p:nvSpPr>
        <p:spPr>
          <a:xfrm>
            <a:off x="11160770" y="8910786"/>
            <a:ext cx="6318945" cy="469106"/>
          </a:xfrm>
          <a:prstGeom prst="rect">
            <a:avLst/>
          </a:prstGeom>
        </p:spPr>
        <p:txBody>
          <a:bodyPr lIns="0" tIns="0" rIns="0" bIns="0" rtlCol="0" anchor="t">
            <a:spAutoFit/>
          </a:bodyPr>
          <a:lstStyle/>
          <a:p>
            <a:pPr algn="ctr">
              <a:lnSpc>
                <a:spcPts val="2937"/>
              </a:lnSpc>
            </a:pPr>
            <a:r>
              <a:rPr lang="en-US" sz="1812">
                <a:solidFill>
                  <a:srgbClr val="404155"/>
                </a:solidFill>
                <a:latin typeface="Arimo"/>
                <a:ea typeface="Arimo"/>
                <a:cs typeface="Arimo"/>
                <a:sym typeface="Arimo"/>
              </a:rPr>
              <a:t>Clean, ready-to-use data</a:t>
            </a:r>
          </a:p>
        </p:txBody>
      </p:sp>
      <p:sp>
        <p:nvSpPr>
          <p:cNvPr id="29" name="TextBox 29"/>
          <p:cNvSpPr txBox="1"/>
          <p:nvPr/>
        </p:nvSpPr>
        <p:spPr>
          <a:xfrm>
            <a:off x="678135" y="5946924"/>
            <a:ext cx="3200400" cy="375149"/>
          </a:xfrm>
          <a:prstGeom prst="rect">
            <a:avLst/>
          </a:prstGeom>
        </p:spPr>
        <p:txBody>
          <a:bodyPr lIns="0" tIns="0" rIns="0" bIns="0" rtlCol="0" anchor="t">
            <a:spAutoFit/>
          </a:bodyPr>
          <a:lstStyle/>
          <a:p>
            <a:pPr marL="413772" lvl="1" indent="-206886" algn="ctr">
              <a:lnSpc>
                <a:spcPts val="3095"/>
              </a:lnSpc>
              <a:buFont typeface="Arial"/>
              <a:buChar char="•"/>
            </a:pPr>
            <a:r>
              <a:rPr lang="en-US" sz="1916" b="1">
                <a:solidFill>
                  <a:srgbClr val="404155"/>
                </a:solidFill>
                <a:latin typeface="Arimo Bold"/>
                <a:ea typeface="Arimo Bold"/>
                <a:cs typeface="Arimo Bold"/>
                <a:sym typeface="Arimo Bold"/>
              </a:rPr>
              <a:t>Others </a:t>
            </a:r>
            <a:r>
              <a:rPr lang="en-US" sz="1916">
                <a:solidFill>
                  <a:srgbClr val="000000"/>
                </a:solidFill>
                <a:latin typeface="Arimo"/>
                <a:ea typeface="Arimo"/>
                <a:cs typeface="Arimo"/>
                <a:sym typeface="Arimo"/>
              </a:rPr>
              <a:t>:  Driving_Licence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grpSp>
        <p:nvGrpSpPr>
          <p:cNvPr id="6" name="Group 6"/>
          <p:cNvGrpSpPr>
            <a:grpSpLocks noChangeAspect="1"/>
          </p:cNvGrpSpPr>
          <p:nvPr/>
        </p:nvGrpSpPr>
        <p:grpSpPr>
          <a:xfrm>
            <a:off x="0" y="0"/>
            <a:ext cx="18288000" cy="948929"/>
            <a:chOff x="0" y="0"/>
            <a:chExt cx="24384000" cy="1265238"/>
          </a:xfrm>
        </p:grpSpPr>
        <p:sp>
          <p:nvSpPr>
            <p:cNvPr id="7" name="Freeform 7" descr="preencoded.png"/>
            <p:cNvSpPr/>
            <p:nvPr/>
          </p:nvSpPr>
          <p:spPr>
            <a:xfrm>
              <a:off x="0" y="0"/>
              <a:ext cx="24384000" cy="1265301"/>
            </a:xfrm>
            <a:custGeom>
              <a:avLst/>
              <a:gdLst/>
              <a:ahLst/>
              <a:cxnLst/>
              <a:rect l="l" t="t" r="r" b="b"/>
              <a:pathLst>
                <a:path w="24384000" h="1265301">
                  <a:moveTo>
                    <a:pt x="0" y="0"/>
                  </a:moveTo>
                  <a:lnTo>
                    <a:pt x="24384000" y="0"/>
                  </a:lnTo>
                  <a:lnTo>
                    <a:pt x="24384000" y="1265301"/>
                  </a:lnTo>
                  <a:lnTo>
                    <a:pt x="0" y="1265301"/>
                  </a:lnTo>
                  <a:lnTo>
                    <a:pt x="0" y="0"/>
                  </a:lnTo>
                  <a:close/>
                </a:path>
              </a:pathLst>
            </a:custGeom>
            <a:blipFill>
              <a:blip r:embed="rId3"/>
              <a:stretch>
                <a:fillRect t="-188" b="-183"/>
              </a:stretch>
            </a:blipFill>
          </p:spPr>
        </p:sp>
      </p:grpSp>
      <p:sp>
        <p:nvSpPr>
          <p:cNvPr id="8" name="TextBox 8"/>
          <p:cNvSpPr txBox="1"/>
          <p:nvPr/>
        </p:nvSpPr>
        <p:spPr>
          <a:xfrm>
            <a:off x="531316" y="1356866"/>
            <a:ext cx="6865887" cy="483840"/>
          </a:xfrm>
          <a:prstGeom prst="rect">
            <a:avLst/>
          </a:prstGeom>
        </p:spPr>
        <p:txBody>
          <a:bodyPr lIns="0" tIns="0" rIns="0" bIns="0" rtlCol="0" anchor="t">
            <a:spAutoFit/>
          </a:bodyPr>
          <a:lstStyle/>
          <a:p>
            <a:pPr algn="l">
              <a:lnSpc>
                <a:spcPts val="3687"/>
              </a:lnSpc>
            </a:pPr>
            <a:r>
              <a:rPr lang="en-US" sz="2937">
                <a:solidFill>
                  <a:srgbClr val="1B1B27"/>
                </a:solidFill>
                <a:latin typeface="Alexandria"/>
                <a:ea typeface="Alexandria"/>
                <a:cs typeface="Alexandria"/>
                <a:sym typeface="Alexandria"/>
              </a:rPr>
              <a:t>Exploratory Data Analysis Highlights</a:t>
            </a:r>
          </a:p>
        </p:txBody>
      </p:sp>
      <p:grpSp>
        <p:nvGrpSpPr>
          <p:cNvPr id="9" name="Group 9"/>
          <p:cNvGrpSpPr>
            <a:grpSpLocks noChangeAspect="1"/>
          </p:cNvGrpSpPr>
          <p:nvPr/>
        </p:nvGrpSpPr>
        <p:grpSpPr>
          <a:xfrm>
            <a:off x="531316" y="2239119"/>
            <a:ext cx="2972841" cy="2265610"/>
            <a:chOff x="0" y="0"/>
            <a:chExt cx="3963788" cy="3020813"/>
          </a:xfrm>
        </p:grpSpPr>
        <p:sp>
          <p:nvSpPr>
            <p:cNvPr id="10" name="Freeform 10" descr="preencoded.png"/>
            <p:cNvSpPr/>
            <p:nvPr/>
          </p:nvSpPr>
          <p:spPr>
            <a:xfrm>
              <a:off x="0" y="0"/>
              <a:ext cx="3963797" cy="3020822"/>
            </a:xfrm>
            <a:custGeom>
              <a:avLst/>
              <a:gdLst/>
              <a:ahLst/>
              <a:cxnLst/>
              <a:rect l="l" t="t" r="r" b="b"/>
              <a:pathLst>
                <a:path w="3963797" h="3020822">
                  <a:moveTo>
                    <a:pt x="0" y="0"/>
                  </a:moveTo>
                  <a:lnTo>
                    <a:pt x="3963797" y="0"/>
                  </a:lnTo>
                  <a:lnTo>
                    <a:pt x="3963797" y="3020822"/>
                  </a:lnTo>
                  <a:lnTo>
                    <a:pt x="0" y="3020822"/>
                  </a:lnTo>
                  <a:lnTo>
                    <a:pt x="0" y="0"/>
                  </a:lnTo>
                  <a:close/>
                </a:path>
              </a:pathLst>
            </a:custGeom>
            <a:blipFill>
              <a:blip r:embed="rId4"/>
              <a:stretch>
                <a:fillRect t="-47" b="-46"/>
              </a:stretch>
            </a:blipFill>
          </p:spPr>
        </p:sp>
      </p:grpSp>
      <p:sp>
        <p:nvSpPr>
          <p:cNvPr id="11" name="TextBox 11"/>
          <p:cNvSpPr txBox="1"/>
          <p:nvPr/>
        </p:nvSpPr>
        <p:spPr>
          <a:xfrm>
            <a:off x="3883967" y="2147888"/>
            <a:ext cx="13882092" cy="300038"/>
          </a:xfrm>
          <a:prstGeom prst="rect">
            <a:avLst/>
          </a:prstGeom>
        </p:spPr>
        <p:txBody>
          <a:bodyPr lIns="0" tIns="0" rIns="0" bIns="0" rtlCol="0" anchor="t">
            <a:spAutoFit/>
          </a:bodyPr>
          <a:lstStyle/>
          <a:p>
            <a:pPr algn="l">
              <a:lnSpc>
                <a:spcPts val="1874"/>
              </a:lnSpc>
            </a:pPr>
            <a:r>
              <a:rPr lang="en-US" sz="1187">
                <a:solidFill>
                  <a:srgbClr val="404155"/>
                </a:solidFill>
                <a:latin typeface="Arimo"/>
                <a:ea typeface="Arimo"/>
                <a:cs typeface="Arimo"/>
                <a:sym typeface="Arimo"/>
              </a:rPr>
              <a:t>Target Variable is highly imbalanced </a:t>
            </a:r>
          </a:p>
        </p:txBody>
      </p:sp>
      <p:grpSp>
        <p:nvGrpSpPr>
          <p:cNvPr id="12" name="Group 12"/>
          <p:cNvGrpSpPr/>
          <p:nvPr/>
        </p:nvGrpSpPr>
        <p:grpSpPr>
          <a:xfrm>
            <a:off x="3883967" y="2618631"/>
            <a:ext cx="13882092" cy="713482"/>
            <a:chOff x="0" y="0"/>
            <a:chExt cx="18509457" cy="951310"/>
          </a:xfrm>
        </p:grpSpPr>
        <p:sp>
          <p:nvSpPr>
            <p:cNvPr id="13" name="Freeform 13"/>
            <p:cNvSpPr/>
            <p:nvPr/>
          </p:nvSpPr>
          <p:spPr>
            <a:xfrm>
              <a:off x="0" y="0"/>
              <a:ext cx="18509487" cy="951357"/>
            </a:xfrm>
            <a:custGeom>
              <a:avLst/>
              <a:gdLst/>
              <a:ahLst/>
              <a:cxnLst/>
              <a:rect l="l" t="t" r="r" b="b"/>
              <a:pathLst>
                <a:path w="18509487" h="951357">
                  <a:moveTo>
                    <a:pt x="0" y="85090"/>
                  </a:moveTo>
                  <a:cubicBezTo>
                    <a:pt x="0" y="38100"/>
                    <a:pt x="38100" y="0"/>
                    <a:pt x="85090" y="0"/>
                  </a:cubicBezTo>
                  <a:lnTo>
                    <a:pt x="18424398" y="0"/>
                  </a:lnTo>
                  <a:cubicBezTo>
                    <a:pt x="18471387" y="0"/>
                    <a:pt x="18509487" y="38100"/>
                    <a:pt x="18509487" y="85090"/>
                  </a:cubicBezTo>
                  <a:lnTo>
                    <a:pt x="18509487" y="866267"/>
                  </a:lnTo>
                  <a:cubicBezTo>
                    <a:pt x="18509487" y="913257"/>
                    <a:pt x="18471387" y="951357"/>
                    <a:pt x="18424398" y="951357"/>
                  </a:cubicBezTo>
                  <a:lnTo>
                    <a:pt x="85090" y="951357"/>
                  </a:lnTo>
                  <a:cubicBezTo>
                    <a:pt x="38100" y="951357"/>
                    <a:pt x="0" y="913257"/>
                    <a:pt x="0" y="866267"/>
                  </a:cubicBezTo>
                  <a:close/>
                </a:path>
              </a:pathLst>
            </a:custGeom>
            <a:solidFill>
              <a:srgbClr val="ECECF2"/>
            </a:solidFill>
            <a:ln w="12700">
              <a:solidFill>
                <a:srgbClr val="000000"/>
              </a:solidFill>
            </a:ln>
          </p:spPr>
        </p:sp>
      </p:grpSp>
      <p:grpSp>
        <p:nvGrpSpPr>
          <p:cNvPr id="14" name="Group 14"/>
          <p:cNvGrpSpPr/>
          <p:nvPr/>
        </p:nvGrpSpPr>
        <p:grpSpPr>
          <a:xfrm>
            <a:off x="3876378" y="2618631"/>
            <a:ext cx="13897272" cy="713482"/>
            <a:chOff x="0" y="0"/>
            <a:chExt cx="18529697" cy="951310"/>
          </a:xfrm>
        </p:grpSpPr>
        <p:sp>
          <p:nvSpPr>
            <p:cNvPr id="15" name="Freeform 15"/>
            <p:cNvSpPr/>
            <p:nvPr/>
          </p:nvSpPr>
          <p:spPr>
            <a:xfrm>
              <a:off x="0" y="0"/>
              <a:ext cx="18529681" cy="951357"/>
            </a:xfrm>
            <a:custGeom>
              <a:avLst/>
              <a:gdLst/>
              <a:ahLst/>
              <a:cxnLst/>
              <a:rect l="l" t="t" r="r" b="b"/>
              <a:pathLst>
                <a:path w="18529681" h="951357">
                  <a:moveTo>
                    <a:pt x="0" y="30353"/>
                  </a:moveTo>
                  <a:cubicBezTo>
                    <a:pt x="0" y="13589"/>
                    <a:pt x="13589" y="0"/>
                    <a:pt x="30353" y="0"/>
                  </a:cubicBezTo>
                  <a:lnTo>
                    <a:pt x="18499328" y="0"/>
                  </a:lnTo>
                  <a:cubicBezTo>
                    <a:pt x="18516092" y="0"/>
                    <a:pt x="18529681" y="13589"/>
                    <a:pt x="18529681" y="30353"/>
                  </a:cubicBezTo>
                  <a:lnTo>
                    <a:pt x="18529681" y="921004"/>
                  </a:lnTo>
                  <a:cubicBezTo>
                    <a:pt x="18529681" y="937768"/>
                    <a:pt x="18516092" y="951357"/>
                    <a:pt x="18499328" y="951357"/>
                  </a:cubicBezTo>
                  <a:lnTo>
                    <a:pt x="30353" y="951357"/>
                  </a:lnTo>
                  <a:cubicBezTo>
                    <a:pt x="13589" y="951357"/>
                    <a:pt x="0" y="937768"/>
                    <a:pt x="0" y="921004"/>
                  </a:cubicBezTo>
                  <a:close/>
                </a:path>
              </a:pathLst>
            </a:custGeom>
            <a:solidFill>
              <a:srgbClr val="ECECF2"/>
            </a:solidFill>
            <a:ln w="12700">
              <a:solidFill>
                <a:srgbClr val="000000"/>
              </a:solidFill>
            </a:ln>
          </p:spPr>
        </p:sp>
      </p:grpSp>
      <p:sp>
        <p:nvSpPr>
          <p:cNvPr id="16" name="TextBox 16"/>
          <p:cNvSpPr txBox="1"/>
          <p:nvPr/>
        </p:nvSpPr>
        <p:spPr>
          <a:xfrm>
            <a:off x="4028182" y="2561035"/>
            <a:ext cx="13593664" cy="1208775"/>
          </a:xfrm>
          <a:prstGeom prst="rect">
            <a:avLst/>
          </a:prstGeom>
        </p:spPr>
        <p:txBody>
          <a:bodyPr lIns="0" tIns="0" rIns="0" bIns="0" rtlCol="0" anchor="t">
            <a:spAutoFit/>
          </a:bodyPr>
          <a:lstStyle/>
          <a:p>
            <a:pPr algn="l">
              <a:lnSpc>
                <a:spcPts val="4717"/>
              </a:lnSpc>
            </a:pPr>
            <a:r>
              <a:rPr lang="en-US" sz="2987">
                <a:solidFill>
                  <a:srgbClr val="404155"/>
                </a:solidFill>
                <a:latin typeface="Consolas"/>
                <a:ea typeface="Consolas"/>
                <a:cs typeface="Consolas"/>
                <a:sym typeface="Consolas"/>
              </a:rPr>
              <a:t>Almost 88% do not response positively.</a:t>
            </a:r>
          </a:p>
          <a:p>
            <a:pPr algn="l">
              <a:lnSpc>
                <a:spcPts val="4717"/>
              </a:lnSpc>
            </a:pPr>
            <a:r>
              <a:rPr lang="en-US" sz="2987">
                <a:solidFill>
                  <a:srgbClr val="404155"/>
                </a:solidFill>
                <a:latin typeface="Consolas"/>
                <a:ea typeface="Consolas"/>
                <a:cs typeface="Consolas"/>
                <a:sym typeface="Consolas"/>
              </a:rPr>
              <a:t>- and 12% responded positvely.</a:t>
            </a:r>
          </a:p>
        </p:txBody>
      </p:sp>
      <p:sp>
        <p:nvSpPr>
          <p:cNvPr id="17" name="TextBox 17"/>
          <p:cNvSpPr txBox="1"/>
          <p:nvPr/>
        </p:nvSpPr>
        <p:spPr>
          <a:xfrm>
            <a:off x="531316" y="4741366"/>
            <a:ext cx="17225368" cy="480362"/>
          </a:xfrm>
          <a:prstGeom prst="rect">
            <a:avLst/>
          </a:prstGeom>
        </p:spPr>
        <p:txBody>
          <a:bodyPr lIns="0" tIns="0" rIns="0" bIns="0" rtlCol="0" anchor="t">
            <a:spAutoFit/>
          </a:bodyPr>
          <a:lstStyle/>
          <a:p>
            <a:pPr algn="l">
              <a:lnSpc>
                <a:spcPts val="3927"/>
              </a:lnSpc>
            </a:pPr>
            <a:r>
              <a:rPr lang="en-US" sz="2487" b="1">
                <a:solidFill>
                  <a:srgbClr val="404155"/>
                </a:solidFill>
                <a:latin typeface="Arimo Bold"/>
                <a:ea typeface="Arimo Bold"/>
                <a:cs typeface="Arimo Bold"/>
                <a:sym typeface="Arimo Bold"/>
              </a:rPr>
              <a:t>UNIVARIATE ANALYSIS : </a:t>
            </a:r>
          </a:p>
        </p:txBody>
      </p:sp>
      <p:grpSp>
        <p:nvGrpSpPr>
          <p:cNvPr id="18" name="Group 18"/>
          <p:cNvGrpSpPr/>
          <p:nvPr/>
        </p:nvGrpSpPr>
        <p:grpSpPr>
          <a:xfrm>
            <a:off x="531316" y="5259735"/>
            <a:ext cx="17225368" cy="2413695"/>
            <a:chOff x="0" y="0"/>
            <a:chExt cx="22967157" cy="3218260"/>
          </a:xfrm>
        </p:grpSpPr>
        <p:sp>
          <p:nvSpPr>
            <p:cNvPr id="19" name="Freeform 19"/>
            <p:cNvSpPr/>
            <p:nvPr/>
          </p:nvSpPr>
          <p:spPr>
            <a:xfrm>
              <a:off x="0" y="0"/>
              <a:ext cx="22967062" cy="3218180"/>
            </a:xfrm>
            <a:custGeom>
              <a:avLst/>
              <a:gdLst/>
              <a:ahLst/>
              <a:cxnLst/>
              <a:rect l="l" t="t" r="r" b="b"/>
              <a:pathLst>
                <a:path w="22967062" h="3218180">
                  <a:moveTo>
                    <a:pt x="0" y="84963"/>
                  </a:moveTo>
                  <a:cubicBezTo>
                    <a:pt x="0" y="38100"/>
                    <a:pt x="38100" y="0"/>
                    <a:pt x="84963" y="0"/>
                  </a:cubicBezTo>
                  <a:lnTo>
                    <a:pt x="22882098" y="0"/>
                  </a:lnTo>
                  <a:cubicBezTo>
                    <a:pt x="22929087" y="0"/>
                    <a:pt x="22967062" y="38100"/>
                    <a:pt x="22967062" y="84963"/>
                  </a:cubicBezTo>
                  <a:lnTo>
                    <a:pt x="22967062" y="3133217"/>
                  </a:lnTo>
                  <a:cubicBezTo>
                    <a:pt x="22967062" y="3180207"/>
                    <a:pt x="22928962" y="3218180"/>
                    <a:pt x="22882098" y="3218180"/>
                  </a:cubicBezTo>
                  <a:lnTo>
                    <a:pt x="84963" y="3218180"/>
                  </a:lnTo>
                  <a:cubicBezTo>
                    <a:pt x="37973" y="3218180"/>
                    <a:pt x="0" y="3180080"/>
                    <a:pt x="0" y="3133217"/>
                  </a:cubicBezTo>
                  <a:close/>
                </a:path>
              </a:pathLst>
            </a:custGeom>
            <a:solidFill>
              <a:srgbClr val="ECECF2"/>
            </a:solidFill>
            <a:ln w="12700">
              <a:solidFill>
                <a:srgbClr val="000000"/>
              </a:solidFill>
            </a:ln>
          </p:spPr>
        </p:sp>
      </p:grpSp>
      <p:grpSp>
        <p:nvGrpSpPr>
          <p:cNvPr id="20" name="Group 20"/>
          <p:cNvGrpSpPr/>
          <p:nvPr/>
        </p:nvGrpSpPr>
        <p:grpSpPr>
          <a:xfrm>
            <a:off x="523726" y="5259735"/>
            <a:ext cx="17240547" cy="2413695"/>
            <a:chOff x="0" y="0"/>
            <a:chExt cx="22987397" cy="3218260"/>
          </a:xfrm>
        </p:grpSpPr>
        <p:sp>
          <p:nvSpPr>
            <p:cNvPr id="21" name="Freeform 21"/>
            <p:cNvSpPr/>
            <p:nvPr/>
          </p:nvSpPr>
          <p:spPr>
            <a:xfrm>
              <a:off x="0" y="0"/>
              <a:ext cx="22987381" cy="3218180"/>
            </a:xfrm>
            <a:custGeom>
              <a:avLst/>
              <a:gdLst/>
              <a:ahLst/>
              <a:cxnLst/>
              <a:rect l="l" t="t" r="r" b="b"/>
              <a:pathLst>
                <a:path w="22987381" h="3218180">
                  <a:moveTo>
                    <a:pt x="0" y="30353"/>
                  </a:moveTo>
                  <a:cubicBezTo>
                    <a:pt x="0" y="13589"/>
                    <a:pt x="13589" y="0"/>
                    <a:pt x="30353" y="0"/>
                  </a:cubicBezTo>
                  <a:lnTo>
                    <a:pt x="22957028" y="0"/>
                  </a:lnTo>
                  <a:cubicBezTo>
                    <a:pt x="22973792" y="0"/>
                    <a:pt x="22987381" y="13589"/>
                    <a:pt x="22987381" y="30353"/>
                  </a:cubicBezTo>
                  <a:lnTo>
                    <a:pt x="22987381" y="3187827"/>
                  </a:lnTo>
                  <a:cubicBezTo>
                    <a:pt x="22987381" y="3204591"/>
                    <a:pt x="22973792" y="3218180"/>
                    <a:pt x="22957028" y="3218180"/>
                  </a:cubicBezTo>
                  <a:lnTo>
                    <a:pt x="30353" y="3218180"/>
                  </a:lnTo>
                  <a:cubicBezTo>
                    <a:pt x="13589" y="3218180"/>
                    <a:pt x="0" y="3204591"/>
                    <a:pt x="0" y="3187827"/>
                  </a:cubicBezTo>
                  <a:close/>
                </a:path>
              </a:pathLst>
            </a:custGeom>
            <a:solidFill>
              <a:srgbClr val="ECECF2"/>
            </a:solidFill>
            <a:ln w="12700">
              <a:solidFill>
                <a:srgbClr val="000000"/>
              </a:solidFill>
            </a:ln>
          </p:spPr>
        </p:sp>
      </p:grpSp>
      <p:sp>
        <p:nvSpPr>
          <p:cNvPr id="22" name="TextBox 22"/>
          <p:cNvSpPr txBox="1"/>
          <p:nvPr/>
        </p:nvSpPr>
        <p:spPr>
          <a:xfrm>
            <a:off x="675531" y="5325964"/>
            <a:ext cx="16936939" cy="2300237"/>
          </a:xfrm>
          <a:prstGeom prst="rect">
            <a:avLst/>
          </a:prstGeom>
        </p:spPr>
        <p:txBody>
          <a:bodyPr lIns="0" tIns="0" rIns="0" bIns="0" rtlCol="0" anchor="t">
            <a:spAutoFit/>
          </a:bodyPr>
          <a:lstStyle/>
          <a:p>
            <a:pPr algn="l">
              <a:lnSpc>
                <a:spcPts val="2032"/>
              </a:lnSpc>
            </a:pPr>
            <a:r>
              <a:rPr lang="en-US" sz="1287">
                <a:solidFill>
                  <a:srgbClr val="404155"/>
                </a:solidFill>
                <a:latin typeface="League Spartan"/>
                <a:ea typeface="League Spartan"/>
                <a:cs typeface="League Spartan"/>
                <a:sym typeface="League Spartan"/>
              </a:rPr>
              <a:t>Numeric:</a:t>
            </a:r>
          </a:p>
          <a:p>
            <a:pPr algn="l">
              <a:lnSpc>
                <a:spcPts val="2032"/>
              </a:lnSpc>
            </a:pPr>
            <a:r>
              <a:rPr lang="en-US" sz="1287">
                <a:solidFill>
                  <a:srgbClr val="404155"/>
                </a:solidFill>
                <a:latin typeface="League Spartan"/>
                <a:ea typeface="League Spartan"/>
                <a:cs typeface="League Spartan"/>
                <a:sym typeface="League Spartan"/>
              </a:rPr>
              <a:t>Age: Mostly between 20–50 years; right-skewed with more young customers (20–35).</a:t>
            </a:r>
          </a:p>
          <a:p>
            <a:pPr algn="l">
              <a:lnSpc>
                <a:spcPts val="2032"/>
              </a:lnSpc>
            </a:pPr>
            <a:r>
              <a:rPr lang="en-US" sz="1287">
                <a:solidFill>
                  <a:srgbClr val="404155"/>
                </a:solidFill>
                <a:latin typeface="League Spartan"/>
                <a:ea typeface="League Spartan"/>
                <a:cs typeface="League Spartan"/>
                <a:sym typeface="League Spartan"/>
              </a:rPr>
              <a:t>Annual Premium: Highly right-skewed; majority fall in the ₹20K–50K range.</a:t>
            </a:r>
          </a:p>
          <a:p>
            <a:pPr algn="l">
              <a:lnSpc>
                <a:spcPts val="2032"/>
              </a:lnSpc>
            </a:pPr>
            <a:r>
              <a:rPr lang="en-US" sz="1287">
                <a:solidFill>
                  <a:srgbClr val="404155"/>
                </a:solidFill>
                <a:latin typeface="League Spartan"/>
                <a:ea typeface="League Spartan"/>
                <a:cs typeface="League Spartan"/>
                <a:sym typeface="League Spartan"/>
              </a:rPr>
              <a:t>Vintage: Nearly uniform distribution across 0–300 days, indicating varied customer association duration.</a:t>
            </a:r>
          </a:p>
          <a:p>
            <a:pPr algn="l">
              <a:lnSpc>
                <a:spcPts val="2032"/>
              </a:lnSpc>
            </a:pPr>
            <a:r>
              <a:rPr lang="en-US" sz="1287">
                <a:solidFill>
                  <a:srgbClr val="404155"/>
                </a:solidFill>
                <a:latin typeface="League Spartan"/>
                <a:ea typeface="League Spartan"/>
                <a:cs typeface="League Spartan"/>
                <a:sym typeface="League Spartan"/>
              </a:rPr>
              <a:t>Categorical:</a:t>
            </a:r>
          </a:p>
          <a:p>
            <a:pPr algn="l">
              <a:lnSpc>
                <a:spcPts val="2032"/>
              </a:lnSpc>
            </a:pPr>
            <a:r>
              <a:rPr lang="en-US" sz="1287">
                <a:solidFill>
                  <a:srgbClr val="404155"/>
                </a:solidFill>
                <a:latin typeface="League Spartan"/>
                <a:ea typeface="League Spartan"/>
                <a:cs typeface="League Spartan"/>
                <a:sym typeface="League Spartan"/>
              </a:rPr>
              <a:t>Gender: Slightly more Male customers, but overall balanced.</a:t>
            </a:r>
          </a:p>
          <a:p>
            <a:pPr algn="l">
              <a:lnSpc>
                <a:spcPts val="2032"/>
              </a:lnSpc>
            </a:pPr>
            <a:r>
              <a:rPr lang="en-US" sz="1287">
                <a:solidFill>
                  <a:srgbClr val="404155"/>
                </a:solidFill>
                <a:latin typeface="League Spartan"/>
                <a:ea typeface="League Spartan"/>
                <a:cs typeface="League Spartan"/>
                <a:sym typeface="League Spartan"/>
              </a:rPr>
              <a:t>Driving License: Most customers have DL = 1, making it a low-impact feature.</a:t>
            </a:r>
          </a:p>
          <a:p>
            <a:pPr algn="l">
              <a:lnSpc>
                <a:spcPts val="2032"/>
              </a:lnSpc>
            </a:pPr>
            <a:r>
              <a:rPr lang="en-US" sz="1287">
                <a:solidFill>
                  <a:srgbClr val="404155"/>
                </a:solidFill>
                <a:latin typeface="League Spartan"/>
                <a:ea typeface="League Spartan"/>
                <a:cs typeface="League Spartan"/>
                <a:sym typeface="League Spartan"/>
              </a:rPr>
              <a:t>Previously Insured: Majority are not previously insured—a strong predictor since previously insured customers show lower interest in new policies.</a:t>
            </a:r>
          </a:p>
          <a:p>
            <a:pPr algn="l">
              <a:lnSpc>
                <a:spcPts val="2032"/>
              </a:lnSpc>
            </a:pPr>
            <a:r>
              <a:rPr lang="en-US" sz="1287">
                <a:solidFill>
                  <a:srgbClr val="404155"/>
                </a:solidFill>
                <a:latin typeface="League Spartan"/>
                <a:ea typeface="League Spartan"/>
                <a:cs typeface="League Spartan"/>
                <a:sym typeface="League Spartan"/>
              </a:rPr>
              <a:t>Vehicle Age: Most vehicles are 1–2 years old; few are &gt;2 years. Distinct categories may reflect different renewal/interest behavior.</a:t>
            </a:r>
          </a:p>
        </p:txBody>
      </p:sp>
      <p:grpSp>
        <p:nvGrpSpPr>
          <p:cNvPr id="23" name="Group 23"/>
          <p:cNvGrpSpPr>
            <a:grpSpLocks noChangeAspect="1"/>
          </p:cNvGrpSpPr>
          <p:nvPr/>
        </p:nvGrpSpPr>
        <p:grpSpPr>
          <a:xfrm>
            <a:off x="2242824" y="7844880"/>
            <a:ext cx="2866995" cy="2214568"/>
            <a:chOff x="0" y="0"/>
            <a:chExt cx="2620367" cy="2024063"/>
          </a:xfrm>
        </p:grpSpPr>
        <p:sp>
          <p:nvSpPr>
            <p:cNvPr id="24" name="Freeform 24" descr="preencoded.png"/>
            <p:cNvSpPr/>
            <p:nvPr/>
          </p:nvSpPr>
          <p:spPr>
            <a:xfrm>
              <a:off x="0" y="0"/>
              <a:ext cx="2620391" cy="2024126"/>
            </a:xfrm>
            <a:custGeom>
              <a:avLst/>
              <a:gdLst/>
              <a:ahLst/>
              <a:cxnLst/>
              <a:rect l="l" t="t" r="r" b="b"/>
              <a:pathLst>
                <a:path w="2620391" h="2024126">
                  <a:moveTo>
                    <a:pt x="0" y="0"/>
                  </a:moveTo>
                  <a:lnTo>
                    <a:pt x="2620391" y="0"/>
                  </a:lnTo>
                  <a:lnTo>
                    <a:pt x="2620391" y="2024126"/>
                  </a:lnTo>
                  <a:lnTo>
                    <a:pt x="0" y="2024126"/>
                  </a:lnTo>
                  <a:lnTo>
                    <a:pt x="0" y="0"/>
                  </a:lnTo>
                  <a:close/>
                </a:path>
              </a:pathLst>
            </a:custGeom>
            <a:blipFill>
              <a:blip r:embed="rId5"/>
              <a:stretch>
                <a:fillRect l="-38" r="-37" b="3"/>
              </a:stretch>
            </a:blipFill>
          </p:spPr>
        </p:sp>
      </p:grpSp>
      <p:grpSp>
        <p:nvGrpSpPr>
          <p:cNvPr id="25" name="Group 25"/>
          <p:cNvGrpSpPr>
            <a:grpSpLocks noChangeAspect="1"/>
          </p:cNvGrpSpPr>
          <p:nvPr/>
        </p:nvGrpSpPr>
        <p:grpSpPr>
          <a:xfrm>
            <a:off x="7796211" y="7844880"/>
            <a:ext cx="3177522" cy="2442120"/>
            <a:chOff x="0" y="0"/>
            <a:chExt cx="2597943" cy="1996678"/>
          </a:xfrm>
        </p:grpSpPr>
        <p:sp>
          <p:nvSpPr>
            <p:cNvPr id="26" name="Freeform 26" descr="preencoded.png"/>
            <p:cNvSpPr/>
            <p:nvPr/>
          </p:nvSpPr>
          <p:spPr>
            <a:xfrm>
              <a:off x="0" y="0"/>
              <a:ext cx="2597912" cy="1996694"/>
            </a:xfrm>
            <a:custGeom>
              <a:avLst/>
              <a:gdLst/>
              <a:ahLst/>
              <a:cxnLst/>
              <a:rect l="l" t="t" r="r" b="b"/>
              <a:pathLst>
                <a:path w="2597912" h="1996694">
                  <a:moveTo>
                    <a:pt x="0" y="0"/>
                  </a:moveTo>
                  <a:lnTo>
                    <a:pt x="2597912" y="0"/>
                  </a:lnTo>
                  <a:lnTo>
                    <a:pt x="2597912" y="1996694"/>
                  </a:lnTo>
                  <a:lnTo>
                    <a:pt x="0" y="1996694"/>
                  </a:lnTo>
                  <a:lnTo>
                    <a:pt x="0" y="0"/>
                  </a:lnTo>
                  <a:close/>
                </a:path>
              </a:pathLst>
            </a:custGeom>
            <a:blipFill>
              <a:blip r:embed="rId6"/>
              <a:stretch>
                <a:fillRect l="-176" r="-177"/>
              </a:stretch>
            </a:blipFill>
          </p:spPr>
        </p:sp>
      </p:grpSp>
      <p:grpSp>
        <p:nvGrpSpPr>
          <p:cNvPr id="27" name="Group 27"/>
          <p:cNvGrpSpPr>
            <a:grpSpLocks noChangeAspect="1"/>
          </p:cNvGrpSpPr>
          <p:nvPr/>
        </p:nvGrpSpPr>
        <p:grpSpPr>
          <a:xfrm>
            <a:off x="13276132" y="7797255"/>
            <a:ext cx="2967354" cy="2327820"/>
            <a:chOff x="0" y="0"/>
            <a:chExt cx="2508052" cy="1967508"/>
          </a:xfrm>
        </p:grpSpPr>
        <p:sp>
          <p:nvSpPr>
            <p:cNvPr id="28" name="Freeform 28" descr="preencoded.png"/>
            <p:cNvSpPr/>
            <p:nvPr/>
          </p:nvSpPr>
          <p:spPr>
            <a:xfrm>
              <a:off x="0" y="0"/>
              <a:ext cx="2507996" cy="1967484"/>
            </a:xfrm>
            <a:custGeom>
              <a:avLst/>
              <a:gdLst/>
              <a:ahLst/>
              <a:cxnLst/>
              <a:rect l="l" t="t" r="r" b="b"/>
              <a:pathLst>
                <a:path w="2507996" h="1967484">
                  <a:moveTo>
                    <a:pt x="0" y="0"/>
                  </a:moveTo>
                  <a:lnTo>
                    <a:pt x="2507996" y="0"/>
                  </a:lnTo>
                  <a:lnTo>
                    <a:pt x="2507996" y="1967484"/>
                  </a:lnTo>
                  <a:lnTo>
                    <a:pt x="0" y="1967484"/>
                  </a:lnTo>
                  <a:lnTo>
                    <a:pt x="0" y="0"/>
                  </a:lnTo>
                  <a:close/>
                </a:path>
              </a:pathLst>
            </a:custGeom>
            <a:blipFill>
              <a:blip r:embed="rId7"/>
              <a:stretch>
                <a:fillRect t="-148" r="-2" b="-149"/>
              </a:stretch>
            </a:blipFill>
          </p:spPr>
        </p:sp>
      </p:grpSp>
      <p:grpSp>
        <p:nvGrpSpPr>
          <p:cNvPr id="29" name="Group 29"/>
          <p:cNvGrpSpPr>
            <a:grpSpLocks noChangeAspect="1"/>
          </p:cNvGrpSpPr>
          <p:nvPr/>
        </p:nvGrpSpPr>
        <p:grpSpPr>
          <a:xfrm>
            <a:off x="13266607" y="3458766"/>
            <a:ext cx="4507043" cy="3601938"/>
            <a:chOff x="0" y="0"/>
            <a:chExt cx="5371505" cy="4292798"/>
          </a:xfrm>
        </p:grpSpPr>
        <p:sp>
          <p:nvSpPr>
            <p:cNvPr id="30" name="Freeform 30" descr="preencoded.png"/>
            <p:cNvSpPr/>
            <p:nvPr/>
          </p:nvSpPr>
          <p:spPr>
            <a:xfrm>
              <a:off x="0" y="0"/>
              <a:ext cx="5371465" cy="4292854"/>
            </a:xfrm>
            <a:custGeom>
              <a:avLst/>
              <a:gdLst/>
              <a:ahLst/>
              <a:cxnLst/>
              <a:rect l="l" t="t" r="r" b="b"/>
              <a:pathLst>
                <a:path w="5371465" h="4292854">
                  <a:moveTo>
                    <a:pt x="0" y="0"/>
                  </a:moveTo>
                  <a:lnTo>
                    <a:pt x="5371465" y="0"/>
                  </a:lnTo>
                  <a:lnTo>
                    <a:pt x="5371465" y="4292854"/>
                  </a:lnTo>
                  <a:lnTo>
                    <a:pt x="0" y="4292854"/>
                  </a:lnTo>
                  <a:lnTo>
                    <a:pt x="0" y="0"/>
                  </a:lnTo>
                  <a:close/>
                </a:path>
              </a:pathLst>
            </a:custGeom>
            <a:blipFill>
              <a:blip r:embed="rId8"/>
              <a:stretch>
                <a:fillRect l="-7" r="-8" b="1"/>
              </a:stretch>
            </a:blipFill>
          </p:spPr>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grpSp>
        <p:nvGrpSpPr>
          <p:cNvPr id="6" name="Group 6"/>
          <p:cNvGrpSpPr>
            <a:grpSpLocks noChangeAspect="1"/>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3"/>
              <a:stretch>
                <a:fillRect/>
              </a:stretch>
            </a:blipFill>
          </p:spPr>
        </p:sp>
      </p:grpSp>
      <p:grpSp>
        <p:nvGrpSpPr>
          <p:cNvPr id="8" name="Group 8"/>
          <p:cNvGrpSpPr>
            <a:grpSpLocks noChangeAspect="1"/>
          </p:cNvGrpSpPr>
          <p:nvPr/>
        </p:nvGrpSpPr>
        <p:grpSpPr>
          <a:xfrm>
            <a:off x="296019" y="2133154"/>
            <a:ext cx="6265812" cy="6020544"/>
            <a:chOff x="0" y="0"/>
            <a:chExt cx="8354417" cy="8027392"/>
          </a:xfrm>
        </p:grpSpPr>
        <p:sp>
          <p:nvSpPr>
            <p:cNvPr id="9" name="Freeform 9" descr="preencoded.png"/>
            <p:cNvSpPr/>
            <p:nvPr/>
          </p:nvSpPr>
          <p:spPr>
            <a:xfrm>
              <a:off x="0" y="0"/>
              <a:ext cx="8354441" cy="8027416"/>
            </a:xfrm>
            <a:custGeom>
              <a:avLst/>
              <a:gdLst/>
              <a:ahLst/>
              <a:cxnLst/>
              <a:rect l="l" t="t" r="r" b="b"/>
              <a:pathLst>
                <a:path w="8354441" h="8027416">
                  <a:moveTo>
                    <a:pt x="0" y="0"/>
                  </a:moveTo>
                  <a:lnTo>
                    <a:pt x="8354441" y="0"/>
                  </a:lnTo>
                  <a:lnTo>
                    <a:pt x="8354441" y="8027416"/>
                  </a:lnTo>
                  <a:lnTo>
                    <a:pt x="0" y="8027416"/>
                  </a:lnTo>
                  <a:lnTo>
                    <a:pt x="0" y="0"/>
                  </a:lnTo>
                  <a:close/>
                </a:path>
              </a:pathLst>
            </a:custGeom>
            <a:blipFill>
              <a:blip r:embed="rId4"/>
              <a:stretch>
                <a:fillRect t="-22" b="-21"/>
              </a:stretch>
            </a:blipFill>
          </p:spPr>
        </p:sp>
      </p:grpSp>
      <p:sp>
        <p:nvSpPr>
          <p:cNvPr id="10" name="TextBox 10"/>
          <p:cNvSpPr txBox="1"/>
          <p:nvPr/>
        </p:nvSpPr>
        <p:spPr>
          <a:xfrm>
            <a:off x="7686972" y="964555"/>
            <a:ext cx="9772055" cy="474315"/>
          </a:xfrm>
          <a:prstGeom prst="rect">
            <a:avLst/>
          </a:prstGeom>
        </p:spPr>
        <p:txBody>
          <a:bodyPr lIns="0" tIns="0" rIns="0" bIns="0" rtlCol="0" anchor="t">
            <a:spAutoFit/>
          </a:bodyPr>
          <a:lstStyle/>
          <a:p>
            <a:pPr algn="l">
              <a:lnSpc>
                <a:spcPts val="2937"/>
              </a:lnSpc>
            </a:pPr>
            <a:r>
              <a:rPr lang="en-US" sz="1812" b="1">
                <a:solidFill>
                  <a:srgbClr val="404155"/>
                </a:solidFill>
                <a:latin typeface="Arimo Bold"/>
                <a:ea typeface="Arimo Bold"/>
                <a:cs typeface="Arimo Bold"/>
                <a:sym typeface="Arimo Bold"/>
              </a:rPr>
              <a:t>BIVARIATE ANALYSIS : </a:t>
            </a:r>
          </a:p>
        </p:txBody>
      </p:sp>
      <p:sp>
        <p:nvSpPr>
          <p:cNvPr id="11" name="TextBox 11"/>
          <p:cNvSpPr txBox="1"/>
          <p:nvPr/>
        </p:nvSpPr>
        <p:spPr>
          <a:xfrm>
            <a:off x="7686972" y="1556742"/>
            <a:ext cx="9772055" cy="474315"/>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Gender</a:t>
            </a:r>
            <a:r>
              <a:rPr lang="en-US" sz="1812">
                <a:solidFill>
                  <a:srgbClr val="404155"/>
                </a:solidFill>
                <a:latin typeface="Arimo"/>
                <a:ea typeface="Arimo"/>
                <a:cs typeface="Arimo"/>
                <a:sym typeface="Arimo"/>
              </a:rPr>
              <a:t> does not significantly influence customer interest.</a:t>
            </a:r>
          </a:p>
        </p:txBody>
      </p:sp>
      <p:sp>
        <p:nvSpPr>
          <p:cNvPr id="12" name="TextBox 12"/>
          <p:cNvSpPr txBox="1"/>
          <p:nvPr/>
        </p:nvSpPr>
        <p:spPr>
          <a:xfrm>
            <a:off x="7686972" y="2018705"/>
            <a:ext cx="9772055" cy="474315"/>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Driving License</a:t>
            </a:r>
            <a:r>
              <a:rPr lang="en-US" sz="1812">
                <a:solidFill>
                  <a:srgbClr val="404155"/>
                </a:solidFill>
                <a:latin typeface="Arimo"/>
                <a:ea typeface="Arimo"/>
                <a:cs typeface="Arimo"/>
                <a:sym typeface="Arimo"/>
              </a:rPr>
              <a:t> has almost no variability → contributes minimally to prediction.</a:t>
            </a:r>
          </a:p>
        </p:txBody>
      </p:sp>
      <p:sp>
        <p:nvSpPr>
          <p:cNvPr id="13" name="TextBox 13"/>
          <p:cNvSpPr txBox="1"/>
          <p:nvPr/>
        </p:nvSpPr>
        <p:spPr>
          <a:xfrm>
            <a:off x="7686972" y="2480668"/>
            <a:ext cx="9772055" cy="474315"/>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Previously Insured:</a:t>
            </a:r>
          </a:p>
        </p:txBody>
      </p:sp>
      <p:sp>
        <p:nvSpPr>
          <p:cNvPr id="14" name="TextBox 14"/>
          <p:cNvSpPr txBox="1"/>
          <p:nvPr/>
        </p:nvSpPr>
        <p:spPr>
          <a:xfrm>
            <a:off x="7686972" y="2942630"/>
            <a:ext cx="9772055" cy="474315"/>
          </a:xfrm>
          <a:prstGeom prst="rect">
            <a:avLst/>
          </a:prstGeom>
        </p:spPr>
        <p:txBody>
          <a:bodyPr lIns="0" tIns="0" rIns="0" bIns="0" rtlCol="0" anchor="t">
            <a:spAutoFit/>
          </a:bodyPr>
          <a:lstStyle/>
          <a:p>
            <a:pPr marL="701973" lvl="2" indent="-233991" algn="l">
              <a:lnSpc>
                <a:spcPts val="2937"/>
              </a:lnSpc>
              <a:buFont typeface="Arial"/>
              <a:buChar char="⚬"/>
            </a:pPr>
            <a:r>
              <a:rPr lang="en-US" sz="1812">
                <a:solidFill>
                  <a:srgbClr val="404155"/>
                </a:solidFill>
                <a:latin typeface="Arimo"/>
                <a:ea typeface="Arimo"/>
                <a:cs typeface="Arimo"/>
                <a:sym typeface="Arimo"/>
              </a:rPr>
              <a:t>Customers </a:t>
            </a:r>
            <a:r>
              <a:rPr lang="en-US" sz="1812" b="1">
                <a:solidFill>
                  <a:srgbClr val="404155"/>
                </a:solidFill>
                <a:latin typeface="Arimo Bold"/>
                <a:ea typeface="Arimo Bold"/>
                <a:cs typeface="Arimo Bold"/>
                <a:sym typeface="Arimo Bold"/>
              </a:rPr>
              <a:t>not previously insured (0)</a:t>
            </a:r>
            <a:r>
              <a:rPr lang="en-US" sz="1812">
                <a:solidFill>
                  <a:srgbClr val="404155"/>
                </a:solidFill>
                <a:latin typeface="Arimo"/>
                <a:ea typeface="Arimo"/>
                <a:cs typeface="Arimo"/>
                <a:sym typeface="Arimo"/>
              </a:rPr>
              <a:t> show a </a:t>
            </a:r>
            <a:r>
              <a:rPr lang="en-US" sz="1812" b="1">
                <a:solidFill>
                  <a:srgbClr val="404155"/>
                </a:solidFill>
                <a:latin typeface="Arimo Bold"/>
                <a:ea typeface="Arimo Bold"/>
                <a:cs typeface="Arimo Bold"/>
                <a:sym typeface="Arimo Bold"/>
              </a:rPr>
              <a:t>very high response rate</a:t>
            </a:r>
            <a:r>
              <a:rPr lang="en-US" sz="1812">
                <a:solidFill>
                  <a:srgbClr val="404155"/>
                </a:solidFill>
                <a:latin typeface="Arimo"/>
                <a:ea typeface="Arimo"/>
                <a:cs typeface="Arimo"/>
                <a:sym typeface="Arimo"/>
              </a:rPr>
              <a:t>.</a:t>
            </a:r>
          </a:p>
        </p:txBody>
      </p:sp>
      <p:sp>
        <p:nvSpPr>
          <p:cNvPr id="15" name="TextBox 15"/>
          <p:cNvSpPr txBox="1"/>
          <p:nvPr/>
        </p:nvSpPr>
        <p:spPr>
          <a:xfrm>
            <a:off x="7686972" y="3404593"/>
            <a:ext cx="9772055" cy="474315"/>
          </a:xfrm>
          <a:prstGeom prst="rect">
            <a:avLst/>
          </a:prstGeom>
        </p:spPr>
        <p:txBody>
          <a:bodyPr lIns="0" tIns="0" rIns="0" bIns="0" rtlCol="0" anchor="t">
            <a:spAutoFit/>
          </a:bodyPr>
          <a:lstStyle/>
          <a:p>
            <a:pPr marL="701973" lvl="2" indent="-233991" algn="l">
              <a:lnSpc>
                <a:spcPts val="2937"/>
              </a:lnSpc>
              <a:buFont typeface="Arial"/>
              <a:buChar char="⚬"/>
            </a:pPr>
            <a:r>
              <a:rPr lang="en-US" sz="1812">
                <a:solidFill>
                  <a:srgbClr val="404155"/>
                </a:solidFill>
                <a:latin typeface="Arimo"/>
                <a:ea typeface="Arimo"/>
                <a:cs typeface="Arimo"/>
                <a:sym typeface="Arimo"/>
              </a:rPr>
              <a:t>Customers </a:t>
            </a:r>
            <a:r>
              <a:rPr lang="en-US" sz="1812" b="1">
                <a:solidFill>
                  <a:srgbClr val="404155"/>
                </a:solidFill>
                <a:latin typeface="Arimo Bold"/>
                <a:ea typeface="Arimo Bold"/>
                <a:cs typeface="Arimo Bold"/>
                <a:sym typeface="Arimo Bold"/>
              </a:rPr>
              <a:t>previously insured (1)</a:t>
            </a:r>
            <a:r>
              <a:rPr lang="en-US" sz="1812">
                <a:solidFill>
                  <a:srgbClr val="404155"/>
                </a:solidFill>
                <a:latin typeface="Arimo"/>
                <a:ea typeface="Arimo"/>
                <a:cs typeface="Arimo"/>
                <a:sym typeface="Arimo"/>
              </a:rPr>
              <a:t> almost never respond.</a:t>
            </a:r>
          </a:p>
        </p:txBody>
      </p:sp>
      <p:sp>
        <p:nvSpPr>
          <p:cNvPr id="16" name="TextBox 16"/>
          <p:cNvSpPr txBox="1"/>
          <p:nvPr/>
        </p:nvSpPr>
        <p:spPr>
          <a:xfrm>
            <a:off x="7686972" y="3866555"/>
            <a:ext cx="9772055" cy="474315"/>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Vehicle Age:</a:t>
            </a:r>
          </a:p>
        </p:txBody>
      </p:sp>
      <p:sp>
        <p:nvSpPr>
          <p:cNvPr id="17" name="TextBox 17"/>
          <p:cNvSpPr txBox="1"/>
          <p:nvPr/>
        </p:nvSpPr>
        <p:spPr>
          <a:xfrm>
            <a:off x="7686972" y="4328518"/>
            <a:ext cx="9772055" cy="474315"/>
          </a:xfrm>
          <a:prstGeom prst="rect">
            <a:avLst/>
          </a:prstGeom>
        </p:spPr>
        <p:txBody>
          <a:bodyPr lIns="0" tIns="0" rIns="0" bIns="0" rtlCol="0" anchor="t">
            <a:spAutoFit/>
          </a:bodyPr>
          <a:lstStyle/>
          <a:p>
            <a:pPr marL="701973" lvl="2" indent="-233991" algn="l">
              <a:lnSpc>
                <a:spcPts val="2937"/>
              </a:lnSpc>
              <a:buFont typeface="Arial"/>
              <a:buChar char="⚬"/>
            </a:pPr>
            <a:r>
              <a:rPr lang="en-US" sz="1812" b="1">
                <a:solidFill>
                  <a:srgbClr val="404155"/>
                </a:solidFill>
                <a:latin typeface="Arimo Bold"/>
                <a:ea typeface="Arimo Bold"/>
                <a:cs typeface="Arimo Bold"/>
                <a:sym typeface="Arimo Bold"/>
              </a:rPr>
              <a:t>&gt; 2 Years</a:t>
            </a:r>
            <a:r>
              <a:rPr lang="en-US" sz="1812">
                <a:solidFill>
                  <a:srgbClr val="404155"/>
                </a:solidFill>
                <a:latin typeface="Arimo"/>
                <a:ea typeface="Arimo"/>
                <a:cs typeface="Arimo"/>
                <a:sym typeface="Arimo"/>
              </a:rPr>
              <a:t> → highest interest</a:t>
            </a:r>
          </a:p>
        </p:txBody>
      </p:sp>
      <p:sp>
        <p:nvSpPr>
          <p:cNvPr id="18" name="TextBox 18"/>
          <p:cNvSpPr txBox="1"/>
          <p:nvPr/>
        </p:nvSpPr>
        <p:spPr>
          <a:xfrm>
            <a:off x="7686972" y="4790480"/>
            <a:ext cx="9772055" cy="474315"/>
          </a:xfrm>
          <a:prstGeom prst="rect">
            <a:avLst/>
          </a:prstGeom>
        </p:spPr>
        <p:txBody>
          <a:bodyPr lIns="0" tIns="0" rIns="0" bIns="0" rtlCol="0" anchor="t">
            <a:spAutoFit/>
          </a:bodyPr>
          <a:lstStyle/>
          <a:p>
            <a:pPr marL="701973" lvl="2" indent="-233991" algn="l">
              <a:lnSpc>
                <a:spcPts val="2937"/>
              </a:lnSpc>
              <a:buFont typeface="Arial"/>
              <a:buChar char="⚬"/>
            </a:pPr>
            <a:r>
              <a:rPr lang="en-US" sz="1812" b="1">
                <a:solidFill>
                  <a:srgbClr val="404155"/>
                </a:solidFill>
                <a:latin typeface="Arimo Bold"/>
                <a:ea typeface="Arimo Bold"/>
                <a:cs typeface="Arimo Bold"/>
                <a:sym typeface="Arimo Bold"/>
              </a:rPr>
              <a:t>1–2 Years</a:t>
            </a:r>
            <a:r>
              <a:rPr lang="en-US" sz="1812">
                <a:solidFill>
                  <a:srgbClr val="404155"/>
                </a:solidFill>
                <a:latin typeface="Arimo"/>
                <a:ea typeface="Arimo"/>
                <a:cs typeface="Arimo"/>
                <a:sym typeface="Arimo"/>
              </a:rPr>
              <a:t> → moderate interest</a:t>
            </a:r>
          </a:p>
        </p:txBody>
      </p:sp>
      <p:sp>
        <p:nvSpPr>
          <p:cNvPr id="19" name="TextBox 19"/>
          <p:cNvSpPr txBox="1"/>
          <p:nvPr/>
        </p:nvSpPr>
        <p:spPr>
          <a:xfrm>
            <a:off x="7686972" y="5252442"/>
            <a:ext cx="9772055" cy="474315"/>
          </a:xfrm>
          <a:prstGeom prst="rect">
            <a:avLst/>
          </a:prstGeom>
        </p:spPr>
        <p:txBody>
          <a:bodyPr lIns="0" tIns="0" rIns="0" bIns="0" rtlCol="0" anchor="t">
            <a:spAutoFit/>
          </a:bodyPr>
          <a:lstStyle/>
          <a:p>
            <a:pPr marL="701973" lvl="2" indent="-233991" algn="l">
              <a:lnSpc>
                <a:spcPts val="2937"/>
              </a:lnSpc>
              <a:buFont typeface="Arial"/>
              <a:buChar char="⚬"/>
            </a:pPr>
            <a:r>
              <a:rPr lang="en-US" sz="1812" b="1">
                <a:solidFill>
                  <a:srgbClr val="404155"/>
                </a:solidFill>
                <a:latin typeface="Arimo Bold"/>
                <a:ea typeface="Arimo Bold"/>
                <a:cs typeface="Arimo Bold"/>
                <a:sym typeface="Arimo Bold"/>
              </a:rPr>
              <a:t>&lt; 1 Year</a:t>
            </a:r>
            <a:r>
              <a:rPr lang="en-US" sz="1812">
                <a:solidFill>
                  <a:srgbClr val="404155"/>
                </a:solidFill>
                <a:latin typeface="Arimo"/>
                <a:ea typeface="Arimo"/>
                <a:cs typeface="Arimo"/>
                <a:sym typeface="Arimo"/>
              </a:rPr>
              <a:t> → lowest interest</a:t>
            </a:r>
          </a:p>
        </p:txBody>
      </p:sp>
      <p:sp>
        <p:nvSpPr>
          <p:cNvPr id="20" name="TextBox 20"/>
          <p:cNvSpPr txBox="1"/>
          <p:nvPr/>
        </p:nvSpPr>
        <p:spPr>
          <a:xfrm>
            <a:off x="7686972" y="5714405"/>
            <a:ext cx="9772055" cy="474315"/>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Vehicle Damage:</a:t>
            </a:r>
          </a:p>
        </p:txBody>
      </p:sp>
      <p:sp>
        <p:nvSpPr>
          <p:cNvPr id="21" name="TextBox 21"/>
          <p:cNvSpPr txBox="1"/>
          <p:nvPr/>
        </p:nvSpPr>
        <p:spPr>
          <a:xfrm>
            <a:off x="7686972" y="6176368"/>
            <a:ext cx="9772055" cy="853380"/>
          </a:xfrm>
          <a:prstGeom prst="rect">
            <a:avLst/>
          </a:prstGeom>
        </p:spPr>
        <p:txBody>
          <a:bodyPr lIns="0" tIns="0" rIns="0" bIns="0" rtlCol="0" anchor="t">
            <a:spAutoFit/>
          </a:bodyPr>
          <a:lstStyle/>
          <a:p>
            <a:pPr marL="701973" lvl="2" indent="-233991" algn="l">
              <a:lnSpc>
                <a:spcPts val="2937"/>
              </a:lnSpc>
              <a:buFont typeface="Arial"/>
              <a:buChar char="⚬"/>
            </a:pPr>
            <a:r>
              <a:rPr lang="en-US" sz="1812">
                <a:solidFill>
                  <a:srgbClr val="404155"/>
                </a:solidFill>
                <a:latin typeface="Arimo"/>
                <a:ea typeface="Arimo"/>
                <a:cs typeface="Arimo"/>
                <a:sym typeface="Arimo"/>
              </a:rPr>
              <a:t>Customers with </a:t>
            </a:r>
            <a:r>
              <a:rPr lang="en-US" sz="1812" b="1">
                <a:solidFill>
                  <a:srgbClr val="404155"/>
                </a:solidFill>
                <a:latin typeface="Arimo Bold"/>
                <a:ea typeface="Arimo Bold"/>
                <a:cs typeface="Arimo Bold"/>
                <a:sym typeface="Arimo Bold"/>
              </a:rPr>
              <a:t>Vehicle Damage = Yes</a:t>
            </a:r>
            <a:r>
              <a:rPr lang="en-US" sz="1812">
                <a:solidFill>
                  <a:srgbClr val="404155"/>
                </a:solidFill>
                <a:latin typeface="Arimo"/>
                <a:ea typeface="Arimo"/>
                <a:cs typeface="Arimo"/>
                <a:sym typeface="Arimo"/>
              </a:rPr>
              <a:t> respond </a:t>
            </a:r>
            <a:r>
              <a:rPr lang="en-US" sz="1812" b="1">
                <a:solidFill>
                  <a:srgbClr val="404155"/>
                </a:solidFill>
                <a:latin typeface="Arimo Bold"/>
                <a:ea typeface="Arimo Bold"/>
                <a:cs typeface="Arimo Bold"/>
                <a:sym typeface="Arimo Bold"/>
              </a:rPr>
              <a:t>much more</a:t>
            </a:r>
            <a:r>
              <a:rPr lang="en-US" sz="1812">
                <a:solidFill>
                  <a:srgbClr val="404155"/>
                </a:solidFill>
                <a:latin typeface="Arimo"/>
                <a:ea typeface="Arimo"/>
                <a:cs typeface="Arimo"/>
                <a:sym typeface="Arimo"/>
              </a:rPr>
              <a:t> → highly important feature.</a:t>
            </a:r>
          </a:p>
        </p:txBody>
      </p:sp>
      <p:sp>
        <p:nvSpPr>
          <p:cNvPr id="22" name="TextBox 22"/>
          <p:cNvSpPr txBox="1"/>
          <p:nvPr/>
        </p:nvSpPr>
        <p:spPr>
          <a:xfrm>
            <a:off x="7686972" y="7017395"/>
            <a:ext cx="9772055" cy="474315"/>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Age:</a:t>
            </a:r>
            <a:r>
              <a:rPr lang="en-US" sz="1812">
                <a:solidFill>
                  <a:srgbClr val="404155"/>
                </a:solidFill>
                <a:latin typeface="Arimo"/>
                <a:ea typeface="Arimo"/>
                <a:cs typeface="Arimo"/>
                <a:sym typeface="Arimo"/>
              </a:rPr>
              <a:t> Responders tend to be slightly older, though the difference is small.</a:t>
            </a:r>
          </a:p>
        </p:txBody>
      </p:sp>
      <p:sp>
        <p:nvSpPr>
          <p:cNvPr id="23" name="TextBox 23"/>
          <p:cNvSpPr txBox="1"/>
          <p:nvPr/>
        </p:nvSpPr>
        <p:spPr>
          <a:xfrm>
            <a:off x="7686972" y="7479358"/>
            <a:ext cx="9772055" cy="853380"/>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Annual Premium:</a:t>
            </a:r>
            <a:r>
              <a:rPr lang="en-US" sz="1812">
                <a:solidFill>
                  <a:srgbClr val="404155"/>
                </a:solidFill>
                <a:latin typeface="Arimo"/>
                <a:ea typeface="Arimo"/>
                <a:cs typeface="Arimo"/>
                <a:sym typeface="Arimo"/>
              </a:rPr>
              <a:t> Distribution is similar for responders and non-responders → </a:t>
            </a:r>
            <a:r>
              <a:rPr lang="en-US" sz="1812" b="1">
                <a:solidFill>
                  <a:srgbClr val="404155"/>
                </a:solidFill>
                <a:latin typeface="Arimo Bold"/>
                <a:ea typeface="Arimo Bold"/>
                <a:cs typeface="Arimo Bold"/>
                <a:sym typeface="Arimo Bold"/>
              </a:rPr>
              <a:t>not strongly predictive</a:t>
            </a:r>
            <a:r>
              <a:rPr lang="en-US" sz="1812">
                <a:solidFill>
                  <a:srgbClr val="404155"/>
                </a:solidFill>
                <a:latin typeface="Arimo"/>
                <a:ea typeface="Arimo"/>
                <a:cs typeface="Arimo"/>
                <a:sym typeface="Arimo"/>
              </a:rPr>
              <a:t>.</a:t>
            </a:r>
          </a:p>
        </p:txBody>
      </p:sp>
      <p:sp>
        <p:nvSpPr>
          <p:cNvPr id="24" name="TextBox 24"/>
          <p:cNvSpPr txBox="1"/>
          <p:nvPr/>
        </p:nvSpPr>
        <p:spPr>
          <a:xfrm>
            <a:off x="7686972" y="8320385"/>
            <a:ext cx="9772055" cy="474315"/>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404155"/>
                </a:solidFill>
                <a:latin typeface="Arimo Bold"/>
                <a:ea typeface="Arimo Bold"/>
                <a:cs typeface="Arimo Bold"/>
                <a:sym typeface="Arimo Bold"/>
              </a:rPr>
              <a:t>Vintage:</a:t>
            </a:r>
            <a:r>
              <a:rPr lang="en-US" sz="1812">
                <a:solidFill>
                  <a:srgbClr val="404155"/>
                </a:solidFill>
                <a:latin typeface="Arimo"/>
                <a:ea typeface="Arimo"/>
                <a:cs typeface="Arimo"/>
                <a:sym typeface="Arimo"/>
              </a:rPr>
              <a:t> Customer tenure shows </a:t>
            </a:r>
            <a:r>
              <a:rPr lang="en-US" sz="1812" b="1">
                <a:solidFill>
                  <a:srgbClr val="404155"/>
                </a:solidFill>
                <a:latin typeface="Arimo Bold"/>
                <a:ea typeface="Arimo Bold"/>
                <a:cs typeface="Arimo Bold"/>
                <a:sym typeface="Arimo Bold"/>
              </a:rPr>
              <a:t>no meaningful effect</a:t>
            </a:r>
            <a:r>
              <a:rPr lang="en-US" sz="1812">
                <a:solidFill>
                  <a:srgbClr val="404155"/>
                </a:solidFill>
                <a:latin typeface="Arimo"/>
                <a:ea typeface="Arimo"/>
                <a:cs typeface="Arimo"/>
                <a:sym typeface="Arimo"/>
              </a:rPr>
              <a:t> on response behavior.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sp>
        <p:nvSpPr>
          <p:cNvPr id="6" name="TextBox 6"/>
          <p:cNvSpPr txBox="1"/>
          <p:nvPr/>
        </p:nvSpPr>
        <p:spPr>
          <a:xfrm>
            <a:off x="731787" y="555872"/>
            <a:ext cx="5227141" cy="672405"/>
          </a:xfrm>
          <a:prstGeom prst="rect">
            <a:avLst/>
          </a:prstGeom>
        </p:spPr>
        <p:txBody>
          <a:bodyPr lIns="0" tIns="0" rIns="0" bIns="0" rtlCol="0" anchor="t">
            <a:spAutoFit/>
          </a:bodyPr>
          <a:lstStyle/>
          <a:p>
            <a:pPr algn="l">
              <a:lnSpc>
                <a:spcPts val="5125"/>
              </a:lnSpc>
            </a:pPr>
            <a:r>
              <a:rPr lang="en-US" sz="4062">
                <a:solidFill>
                  <a:srgbClr val="1B1B27"/>
                </a:solidFill>
                <a:latin typeface="Alexandria"/>
                <a:ea typeface="Alexandria"/>
                <a:cs typeface="Alexandria"/>
                <a:sym typeface="Alexandria"/>
              </a:rPr>
              <a:t>Data Preprocessing</a:t>
            </a:r>
          </a:p>
        </p:txBody>
      </p:sp>
      <p:sp>
        <p:nvSpPr>
          <p:cNvPr id="7" name="TextBox 7"/>
          <p:cNvSpPr txBox="1"/>
          <p:nvPr/>
        </p:nvSpPr>
        <p:spPr>
          <a:xfrm>
            <a:off x="731787" y="1560611"/>
            <a:ext cx="16824424" cy="420291"/>
          </a:xfrm>
          <a:prstGeom prst="rect">
            <a:avLst/>
          </a:prstGeom>
        </p:spPr>
        <p:txBody>
          <a:bodyPr lIns="0" tIns="0" rIns="0" bIns="0" rtlCol="0" anchor="t">
            <a:spAutoFit/>
          </a:bodyPr>
          <a:lstStyle/>
          <a:p>
            <a:pPr marL="245070" lvl="1" indent="-122535" algn="l">
              <a:lnSpc>
                <a:spcPts val="2625"/>
              </a:lnSpc>
              <a:buFont typeface="Arial"/>
              <a:buChar char="•"/>
            </a:pPr>
            <a:r>
              <a:rPr lang="en-US" sz="1625" b="1">
                <a:solidFill>
                  <a:srgbClr val="404155"/>
                </a:solidFill>
                <a:latin typeface="Arimo Bold"/>
                <a:ea typeface="Arimo Bold"/>
                <a:cs typeface="Arimo Bold"/>
                <a:sym typeface="Arimo Bold"/>
              </a:rPr>
              <a:t>Dropped the </a:t>
            </a:r>
            <a:r>
              <a:rPr lang="en-US" sz="1625" b="1">
                <a:solidFill>
                  <a:srgbClr val="1B54DA"/>
                </a:solidFill>
                <a:latin typeface="Arimo Bold"/>
                <a:ea typeface="Arimo Bold"/>
                <a:cs typeface="Arimo Bold"/>
                <a:sym typeface="Arimo Bold"/>
              </a:rPr>
              <a:t>id </a:t>
            </a:r>
            <a:r>
              <a:rPr lang="en-US" sz="1625" b="1">
                <a:solidFill>
                  <a:srgbClr val="404155"/>
                </a:solidFill>
                <a:latin typeface="Arimo Bold"/>
                <a:ea typeface="Arimo Bold"/>
                <a:cs typeface="Arimo Bold"/>
                <a:sym typeface="Arimo Bold"/>
              </a:rPr>
              <a:t>column</a:t>
            </a:r>
          </a:p>
        </p:txBody>
      </p:sp>
      <p:sp>
        <p:nvSpPr>
          <p:cNvPr id="8" name="TextBox 8"/>
          <p:cNvSpPr txBox="1"/>
          <p:nvPr/>
        </p:nvSpPr>
        <p:spPr>
          <a:xfrm>
            <a:off x="731787" y="1968252"/>
            <a:ext cx="16824424" cy="420291"/>
          </a:xfrm>
          <a:prstGeom prst="rect">
            <a:avLst/>
          </a:prstGeom>
        </p:spPr>
        <p:txBody>
          <a:bodyPr lIns="0" tIns="0" rIns="0" bIns="0" rtlCol="0" anchor="t">
            <a:spAutoFit/>
          </a:bodyPr>
          <a:lstStyle/>
          <a:p>
            <a:pPr marL="673695" lvl="2" indent="-224565" algn="l">
              <a:lnSpc>
                <a:spcPts val="2625"/>
              </a:lnSpc>
              <a:buFont typeface="Arial"/>
              <a:buChar char="⚬"/>
            </a:pPr>
            <a:r>
              <a:rPr lang="en-US" sz="1625">
                <a:solidFill>
                  <a:srgbClr val="404155"/>
                </a:solidFill>
                <a:latin typeface="Arimo"/>
                <a:ea typeface="Arimo"/>
                <a:cs typeface="Arimo"/>
                <a:sym typeface="Arimo"/>
              </a:rPr>
              <a:t>It is only an identifier</a:t>
            </a:r>
          </a:p>
        </p:txBody>
      </p:sp>
      <p:sp>
        <p:nvSpPr>
          <p:cNvPr id="9" name="TextBox 9"/>
          <p:cNvSpPr txBox="1"/>
          <p:nvPr/>
        </p:nvSpPr>
        <p:spPr>
          <a:xfrm>
            <a:off x="731787" y="2375893"/>
            <a:ext cx="16824424" cy="420291"/>
          </a:xfrm>
          <a:prstGeom prst="rect">
            <a:avLst/>
          </a:prstGeom>
        </p:spPr>
        <p:txBody>
          <a:bodyPr lIns="0" tIns="0" rIns="0" bIns="0" rtlCol="0" anchor="t">
            <a:spAutoFit/>
          </a:bodyPr>
          <a:lstStyle/>
          <a:p>
            <a:pPr marL="673695" lvl="2" indent="-224565" algn="l">
              <a:lnSpc>
                <a:spcPts val="2625"/>
              </a:lnSpc>
              <a:buFont typeface="Arial"/>
              <a:buChar char="⚬"/>
            </a:pPr>
            <a:r>
              <a:rPr lang="en-US" sz="1625">
                <a:solidFill>
                  <a:srgbClr val="404155"/>
                </a:solidFill>
                <a:latin typeface="Arimo"/>
                <a:ea typeface="Arimo"/>
                <a:cs typeface="Arimo"/>
                <a:sym typeface="Arimo"/>
              </a:rPr>
              <a:t>Provides no predictive value</a:t>
            </a:r>
          </a:p>
        </p:txBody>
      </p:sp>
      <p:sp>
        <p:nvSpPr>
          <p:cNvPr id="10" name="TextBox 10"/>
          <p:cNvSpPr txBox="1"/>
          <p:nvPr/>
        </p:nvSpPr>
        <p:spPr>
          <a:xfrm>
            <a:off x="731787" y="2783532"/>
            <a:ext cx="16824424" cy="420291"/>
          </a:xfrm>
          <a:prstGeom prst="rect">
            <a:avLst/>
          </a:prstGeom>
        </p:spPr>
        <p:txBody>
          <a:bodyPr lIns="0" tIns="0" rIns="0" bIns="0" rtlCol="0" anchor="t">
            <a:spAutoFit/>
          </a:bodyPr>
          <a:lstStyle/>
          <a:p>
            <a:pPr marL="673695" lvl="2" indent="-224565" algn="l">
              <a:lnSpc>
                <a:spcPts val="2625"/>
              </a:lnSpc>
              <a:buFont typeface="Arial"/>
              <a:buChar char="⚬"/>
            </a:pPr>
            <a:r>
              <a:rPr lang="en-US" sz="1625">
                <a:solidFill>
                  <a:srgbClr val="404155"/>
                </a:solidFill>
                <a:latin typeface="Arimo"/>
                <a:ea typeface="Arimo"/>
                <a:cs typeface="Arimo"/>
                <a:sym typeface="Arimo"/>
              </a:rPr>
              <a:t>Helps reduce noise in the dataset</a:t>
            </a:r>
          </a:p>
        </p:txBody>
      </p:sp>
      <p:sp>
        <p:nvSpPr>
          <p:cNvPr id="11" name="TextBox 11"/>
          <p:cNvSpPr txBox="1"/>
          <p:nvPr/>
        </p:nvSpPr>
        <p:spPr>
          <a:xfrm>
            <a:off x="731787" y="3191173"/>
            <a:ext cx="16824424" cy="420291"/>
          </a:xfrm>
          <a:prstGeom prst="rect">
            <a:avLst/>
          </a:prstGeom>
        </p:spPr>
        <p:txBody>
          <a:bodyPr lIns="0" tIns="0" rIns="0" bIns="0" rtlCol="0" anchor="t">
            <a:spAutoFit/>
          </a:bodyPr>
          <a:lstStyle/>
          <a:p>
            <a:pPr marL="245070" lvl="1" indent="-122535" algn="l">
              <a:lnSpc>
                <a:spcPts val="2625"/>
              </a:lnSpc>
              <a:buFont typeface="Arial"/>
              <a:buChar char="•"/>
            </a:pPr>
            <a:r>
              <a:rPr lang="en-US" sz="1625" b="1">
                <a:solidFill>
                  <a:srgbClr val="404155"/>
                </a:solidFill>
                <a:latin typeface="Arimo Bold"/>
                <a:ea typeface="Arimo Bold"/>
                <a:cs typeface="Arimo Bold"/>
                <a:sym typeface="Arimo Bold"/>
              </a:rPr>
              <a:t>Encoded Categorical Features</a:t>
            </a:r>
          </a:p>
        </p:txBody>
      </p:sp>
      <p:grpSp>
        <p:nvGrpSpPr>
          <p:cNvPr id="12" name="Group 12"/>
          <p:cNvGrpSpPr/>
          <p:nvPr/>
        </p:nvGrpSpPr>
        <p:grpSpPr>
          <a:xfrm>
            <a:off x="727025" y="3841849"/>
            <a:ext cx="16833949" cy="2464594"/>
            <a:chOff x="0" y="0"/>
            <a:chExt cx="22445265" cy="3286125"/>
          </a:xfrm>
        </p:grpSpPr>
        <p:sp>
          <p:nvSpPr>
            <p:cNvPr id="13" name="Freeform 13"/>
            <p:cNvSpPr/>
            <p:nvPr/>
          </p:nvSpPr>
          <p:spPr>
            <a:xfrm>
              <a:off x="0" y="0"/>
              <a:ext cx="22445218" cy="3286125"/>
            </a:xfrm>
            <a:custGeom>
              <a:avLst/>
              <a:gdLst/>
              <a:ahLst/>
              <a:cxnLst/>
              <a:rect l="l" t="t" r="r" b="b"/>
              <a:pathLst>
                <a:path w="22445218" h="3286125">
                  <a:moveTo>
                    <a:pt x="0" y="123444"/>
                  </a:moveTo>
                  <a:cubicBezTo>
                    <a:pt x="0" y="55245"/>
                    <a:pt x="55499" y="0"/>
                    <a:pt x="123825" y="0"/>
                  </a:cubicBezTo>
                  <a:lnTo>
                    <a:pt x="22321393" y="0"/>
                  </a:lnTo>
                  <a:lnTo>
                    <a:pt x="22321393" y="6350"/>
                  </a:lnTo>
                  <a:lnTo>
                    <a:pt x="22321393" y="0"/>
                  </a:lnTo>
                  <a:cubicBezTo>
                    <a:pt x="22389719" y="0"/>
                    <a:pt x="22445218" y="55245"/>
                    <a:pt x="22445218" y="123444"/>
                  </a:cubicBezTo>
                  <a:lnTo>
                    <a:pt x="22438868" y="123444"/>
                  </a:lnTo>
                  <a:lnTo>
                    <a:pt x="22445218" y="123444"/>
                  </a:lnTo>
                  <a:lnTo>
                    <a:pt x="22445218" y="3162681"/>
                  </a:lnTo>
                  <a:lnTo>
                    <a:pt x="22438868" y="3162681"/>
                  </a:lnTo>
                  <a:lnTo>
                    <a:pt x="22445218" y="3162681"/>
                  </a:lnTo>
                  <a:cubicBezTo>
                    <a:pt x="22445218" y="3230880"/>
                    <a:pt x="22389719" y="3286125"/>
                    <a:pt x="22321393" y="3286125"/>
                  </a:cubicBezTo>
                  <a:lnTo>
                    <a:pt x="22321393" y="3279775"/>
                  </a:lnTo>
                  <a:lnTo>
                    <a:pt x="22321393" y="3286125"/>
                  </a:lnTo>
                  <a:lnTo>
                    <a:pt x="123825" y="3286125"/>
                  </a:lnTo>
                  <a:lnTo>
                    <a:pt x="123825" y="3279775"/>
                  </a:lnTo>
                  <a:lnTo>
                    <a:pt x="123825" y="3286125"/>
                  </a:lnTo>
                  <a:cubicBezTo>
                    <a:pt x="55499" y="3286125"/>
                    <a:pt x="0" y="3230880"/>
                    <a:pt x="0" y="3162681"/>
                  </a:cubicBezTo>
                  <a:lnTo>
                    <a:pt x="0" y="123444"/>
                  </a:lnTo>
                  <a:lnTo>
                    <a:pt x="6350" y="123444"/>
                  </a:lnTo>
                  <a:lnTo>
                    <a:pt x="0" y="123444"/>
                  </a:lnTo>
                  <a:moveTo>
                    <a:pt x="12700" y="123444"/>
                  </a:moveTo>
                  <a:lnTo>
                    <a:pt x="12700" y="3162681"/>
                  </a:lnTo>
                  <a:lnTo>
                    <a:pt x="6350" y="3162681"/>
                  </a:lnTo>
                  <a:lnTo>
                    <a:pt x="12700" y="3162681"/>
                  </a:lnTo>
                  <a:cubicBezTo>
                    <a:pt x="12700" y="3223768"/>
                    <a:pt x="62484" y="3273425"/>
                    <a:pt x="123825" y="3273425"/>
                  </a:cubicBezTo>
                  <a:lnTo>
                    <a:pt x="22321393" y="3273425"/>
                  </a:lnTo>
                  <a:cubicBezTo>
                    <a:pt x="22382733" y="3273425"/>
                    <a:pt x="22432518" y="3223768"/>
                    <a:pt x="22432518" y="3162681"/>
                  </a:cubicBezTo>
                  <a:lnTo>
                    <a:pt x="22432518" y="123444"/>
                  </a:lnTo>
                  <a:cubicBezTo>
                    <a:pt x="22432518" y="62357"/>
                    <a:pt x="22382733" y="12700"/>
                    <a:pt x="22321393" y="12700"/>
                  </a:cubicBezTo>
                  <a:lnTo>
                    <a:pt x="123825" y="12700"/>
                  </a:lnTo>
                  <a:lnTo>
                    <a:pt x="123825" y="6350"/>
                  </a:lnTo>
                  <a:lnTo>
                    <a:pt x="123825" y="12700"/>
                  </a:lnTo>
                  <a:cubicBezTo>
                    <a:pt x="62484" y="12700"/>
                    <a:pt x="12700" y="62357"/>
                    <a:pt x="12700" y="123444"/>
                  </a:cubicBezTo>
                  <a:close/>
                </a:path>
              </a:pathLst>
            </a:custGeom>
            <a:solidFill>
              <a:srgbClr val="000000">
                <a:alpha val="392"/>
              </a:srgbClr>
            </a:solidFill>
            <a:ln w="12700">
              <a:solidFill>
                <a:srgbClr val="000000"/>
              </a:solidFill>
            </a:ln>
          </p:spPr>
        </p:sp>
      </p:grpSp>
      <p:grpSp>
        <p:nvGrpSpPr>
          <p:cNvPr id="14" name="Group 14"/>
          <p:cNvGrpSpPr/>
          <p:nvPr/>
        </p:nvGrpSpPr>
        <p:grpSpPr>
          <a:xfrm>
            <a:off x="741312" y="3856136"/>
            <a:ext cx="16805374" cy="604242"/>
            <a:chOff x="0" y="0"/>
            <a:chExt cx="22407165" cy="805657"/>
          </a:xfrm>
        </p:grpSpPr>
        <p:sp>
          <p:nvSpPr>
            <p:cNvPr id="15" name="Freeform 15"/>
            <p:cNvSpPr/>
            <p:nvPr/>
          </p:nvSpPr>
          <p:spPr>
            <a:xfrm>
              <a:off x="0" y="0"/>
              <a:ext cx="22407118" cy="805688"/>
            </a:xfrm>
            <a:custGeom>
              <a:avLst/>
              <a:gdLst/>
              <a:ahLst/>
              <a:cxnLst/>
              <a:rect l="l" t="t" r="r" b="b"/>
              <a:pathLst>
                <a:path w="22407118" h="805688">
                  <a:moveTo>
                    <a:pt x="0" y="0"/>
                  </a:moveTo>
                  <a:lnTo>
                    <a:pt x="22407118" y="0"/>
                  </a:lnTo>
                  <a:lnTo>
                    <a:pt x="22407118" y="805688"/>
                  </a:lnTo>
                  <a:lnTo>
                    <a:pt x="0" y="805688"/>
                  </a:lnTo>
                  <a:close/>
                </a:path>
              </a:pathLst>
            </a:custGeom>
            <a:solidFill>
              <a:srgbClr val="FFFFFF">
                <a:alpha val="0"/>
              </a:srgbClr>
            </a:solidFill>
            <a:ln w="12700">
              <a:solidFill>
                <a:srgbClr val="000000"/>
              </a:solidFill>
            </a:ln>
          </p:spPr>
        </p:sp>
      </p:grpSp>
      <p:sp>
        <p:nvSpPr>
          <p:cNvPr id="16" name="TextBox 16"/>
          <p:cNvSpPr txBox="1"/>
          <p:nvPr/>
        </p:nvSpPr>
        <p:spPr>
          <a:xfrm>
            <a:off x="950565" y="3905250"/>
            <a:ext cx="4672608" cy="420291"/>
          </a:xfrm>
          <a:prstGeom prst="rect">
            <a:avLst/>
          </a:prstGeom>
        </p:spPr>
        <p:txBody>
          <a:bodyPr lIns="0" tIns="0" rIns="0" bIns="0" rtlCol="0" anchor="t">
            <a:spAutoFit/>
          </a:bodyPr>
          <a:lstStyle/>
          <a:p>
            <a:pPr algn="ctr">
              <a:lnSpc>
                <a:spcPts val="2625"/>
              </a:lnSpc>
            </a:pPr>
            <a:r>
              <a:rPr lang="en-US" sz="1625">
                <a:solidFill>
                  <a:srgbClr val="404155"/>
                </a:solidFill>
                <a:latin typeface="Arimo"/>
                <a:ea typeface="Arimo"/>
                <a:cs typeface="Arimo"/>
                <a:sym typeface="Arimo"/>
              </a:rPr>
              <a:t>Feature</a:t>
            </a:r>
          </a:p>
        </p:txBody>
      </p:sp>
      <p:sp>
        <p:nvSpPr>
          <p:cNvPr id="17" name="TextBox 17"/>
          <p:cNvSpPr txBox="1"/>
          <p:nvPr/>
        </p:nvSpPr>
        <p:spPr>
          <a:xfrm>
            <a:off x="6050608" y="3905250"/>
            <a:ext cx="4864447" cy="420291"/>
          </a:xfrm>
          <a:prstGeom prst="rect">
            <a:avLst/>
          </a:prstGeom>
        </p:spPr>
        <p:txBody>
          <a:bodyPr lIns="0" tIns="0" rIns="0" bIns="0" rtlCol="0" anchor="t">
            <a:spAutoFit/>
          </a:bodyPr>
          <a:lstStyle/>
          <a:p>
            <a:pPr algn="ctr">
              <a:lnSpc>
                <a:spcPts val="2625"/>
              </a:lnSpc>
            </a:pPr>
            <a:r>
              <a:rPr lang="en-US" sz="1625">
                <a:solidFill>
                  <a:srgbClr val="404155"/>
                </a:solidFill>
                <a:latin typeface="Arimo"/>
                <a:ea typeface="Arimo"/>
                <a:cs typeface="Arimo"/>
                <a:sym typeface="Arimo"/>
              </a:rPr>
              <a:t>Original Format</a:t>
            </a:r>
          </a:p>
        </p:txBody>
      </p:sp>
      <p:sp>
        <p:nvSpPr>
          <p:cNvPr id="18" name="TextBox 18"/>
          <p:cNvSpPr txBox="1"/>
          <p:nvPr/>
        </p:nvSpPr>
        <p:spPr>
          <a:xfrm>
            <a:off x="11342489" y="3905250"/>
            <a:ext cx="5995244" cy="420291"/>
          </a:xfrm>
          <a:prstGeom prst="rect">
            <a:avLst/>
          </a:prstGeom>
        </p:spPr>
        <p:txBody>
          <a:bodyPr lIns="0" tIns="0" rIns="0" bIns="0" rtlCol="0" anchor="t">
            <a:spAutoFit/>
          </a:bodyPr>
          <a:lstStyle/>
          <a:p>
            <a:pPr algn="ctr">
              <a:lnSpc>
                <a:spcPts val="2625"/>
              </a:lnSpc>
            </a:pPr>
            <a:r>
              <a:rPr lang="en-US" sz="1625">
                <a:solidFill>
                  <a:srgbClr val="404155"/>
                </a:solidFill>
                <a:latin typeface="Arimo"/>
                <a:ea typeface="Arimo"/>
                <a:cs typeface="Arimo"/>
                <a:sym typeface="Arimo"/>
              </a:rPr>
              <a:t>Encoding Applied</a:t>
            </a:r>
          </a:p>
        </p:txBody>
      </p:sp>
      <p:grpSp>
        <p:nvGrpSpPr>
          <p:cNvPr id="19" name="Group 19"/>
          <p:cNvGrpSpPr/>
          <p:nvPr/>
        </p:nvGrpSpPr>
        <p:grpSpPr>
          <a:xfrm>
            <a:off x="741312" y="4460379"/>
            <a:ext cx="16805374" cy="604242"/>
            <a:chOff x="0" y="0"/>
            <a:chExt cx="22407165" cy="805657"/>
          </a:xfrm>
        </p:grpSpPr>
        <p:sp>
          <p:nvSpPr>
            <p:cNvPr id="20" name="Freeform 20"/>
            <p:cNvSpPr/>
            <p:nvPr/>
          </p:nvSpPr>
          <p:spPr>
            <a:xfrm>
              <a:off x="0" y="0"/>
              <a:ext cx="22407118" cy="805688"/>
            </a:xfrm>
            <a:custGeom>
              <a:avLst/>
              <a:gdLst/>
              <a:ahLst/>
              <a:cxnLst/>
              <a:rect l="l" t="t" r="r" b="b"/>
              <a:pathLst>
                <a:path w="22407118" h="805688">
                  <a:moveTo>
                    <a:pt x="0" y="0"/>
                  </a:moveTo>
                  <a:lnTo>
                    <a:pt x="22407118" y="0"/>
                  </a:lnTo>
                  <a:lnTo>
                    <a:pt x="22407118" y="805688"/>
                  </a:lnTo>
                  <a:lnTo>
                    <a:pt x="0" y="805688"/>
                  </a:lnTo>
                  <a:close/>
                </a:path>
              </a:pathLst>
            </a:custGeom>
            <a:solidFill>
              <a:srgbClr val="000000">
                <a:alpha val="0"/>
              </a:srgbClr>
            </a:solidFill>
            <a:ln w="12700">
              <a:solidFill>
                <a:srgbClr val="000000"/>
              </a:solidFill>
            </a:ln>
          </p:spPr>
        </p:sp>
      </p:grpSp>
      <p:sp>
        <p:nvSpPr>
          <p:cNvPr id="21" name="TextBox 21"/>
          <p:cNvSpPr txBox="1"/>
          <p:nvPr/>
        </p:nvSpPr>
        <p:spPr>
          <a:xfrm>
            <a:off x="950565" y="4509493"/>
            <a:ext cx="4672608"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Gender</a:t>
            </a:r>
          </a:p>
        </p:txBody>
      </p:sp>
      <p:sp>
        <p:nvSpPr>
          <p:cNvPr id="22" name="TextBox 22"/>
          <p:cNvSpPr txBox="1"/>
          <p:nvPr/>
        </p:nvSpPr>
        <p:spPr>
          <a:xfrm>
            <a:off x="6050608" y="4509493"/>
            <a:ext cx="4864447"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Male/ Female</a:t>
            </a:r>
          </a:p>
        </p:txBody>
      </p:sp>
      <p:sp>
        <p:nvSpPr>
          <p:cNvPr id="23" name="TextBox 23"/>
          <p:cNvSpPr txBox="1"/>
          <p:nvPr/>
        </p:nvSpPr>
        <p:spPr>
          <a:xfrm>
            <a:off x="11342489" y="4509493"/>
            <a:ext cx="5995244"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Male = 0, Female = 1</a:t>
            </a:r>
          </a:p>
        </p:txBody>
      </p:sp>
      <p:grpSp>
        <p:nvGrpSpPr>
          <p:cNvPr id="24" name="Group 24"/>
          <p:cNvGrpSpPr/>
          <p:nvPr/>
        </p:nvGrpSpPr>
        <p:grpSpPr>
          <a:xfrm>
            <a:off x="741312" y="5064621"/>
            <a:ext cx="16805374" cy="623292"/>
            <a:chOff x="0" y="0"/>
            <a:chExt cx="22407165" cy="831057"/>
          </a:xfrm>
        </p:grpSpPr>
        <p:sp>
          <p:nvSpPr>
            <p:cNvPr id="25" name="Freeform 25"/>
            <p:cNvSpPr/>
            <p:nvPr/>
          </p:nvSpPr>
          <p:spPr>
            <a:xfrm>
              <a:off x="0" y="0"/>
              <a:ext cx="22407118" cy="831088"/>
            </a:xfrm>
            <a:custGeom>
              <a:avLst/>
              <a:gdLst/>
              <a:ahLst/>
              <a:cxnLst/>
              <a:rect l="l" t="t" r="r" b="b"/>
              <a:pathLst>
                <a:path w="22407118" h="831088">
                  <a:moveTo>
                    <a:pt x="0" y="0"/>
                  </a:moveTo>
                  <a:lnTo>
                    <a:pt x="22407118" y="0"/>
                  </a:lnTo>
                  <a:lnTo>
                    <a:pt x="22407118" y="831088"/>
                  </a:lnTo>
                  <a:lnTo>
                    <a:pt x="0" y="831088"/>
                  </a:lnTo>
                  <a:close/>
                </a:path>
              </a:pathLst>
            </a:custGeom>
            <a:solidFill>
              <a:srgbClr val="FFFFFF">
                <a:alpha val="0"/>
              </a:srgbClr>
            </a:solidFill>
            <a:ln w="12700">
              <a:solidFill>
                <a:srgbClr val="000000"/>
              </a:solidFill>
            </a:ln>
          </p:spPr>
        </p:sp>
      </p:grpSp>
      <p:sp>
        <p:nvSpPr>
          <p:cNvPr id="26" name="TextBox 26"/>
          <p:cNvSpPr txBox="1"/>
          <p:nvPr/>
        </p:nvSpPr>
        <p:spPr>
          <a:xfrm>
            <a:off x="950565" y="5113735"/>
            <a:ext cx="4672608"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Vehicle Age</a:t>
            </a:r>
          </a:p>
        </p:txBody>
      </p:sp>
      <p:sp>
        <p:nvSpPr>
          <p:cNvPr id="27" name="TextBox 27"/>
          <p:cNvSpPr txBox="1"/>
          <p:nvPr/>
        </p:nvSpPr>
        <p:spPr>
          <a:xfrm>
            <a:off x="6050608" y="5104210"/>
            <a:ext cx="4864447" cy="448866"/>
          </a:xfrm>
          <a:prstGeom prst="rect">
            <a:avLst/>
          </a:prstGeom>
        </p:spPr>
        <p:txBody>
          <a:bodyPr lIns="0" tIns="0" rIns="0" bIns="0" rtlCol="0" anchor="t">
            <a:spAutoFit/>
          </a:bodyPr>
          <a:lstStyle/>
          <a:p>
            <a:pPr algn="l">
              <a:lnSpc>
                <a:spcPts val="2625"/>
              </a:lnSpc>
            </a:pPr>
            <a:r>
              <a:rPr lang="en-US" sz="1625">
                <a:solidFill>
                  <a:srgbClr val="404155"/>
                </a:solidFill>
                <a:latin typeface="Consolas"/>
                <a:ea typeface="Consolas"/>
                <a:cs typeface="Consolas"/>
                <a:sym typeface="Consolas"/>
              </a:rPr>
              <a:t>&lt; 1 Year, 1–2 Year, &gt; 2 Years</a:t>
            </a:r>
          </a:p>
        </p:txBody>
      </p:sp>
      <p:sp>
        <p:nvSpPr>
          <p:cNvPr id="28" name="TextBox 28"/>
          <p:cNvSpPr txBox="1"/>
          <p:nvPr/>
        </p:nvSpPr>
        <p:spPr>
          <a:xfrm>
            <a:off x="11342489" y="5113735"/>
            <a:ext cx="5995244" cy="43934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&lt;1 → 0,  1–2 → 1,  &gt;2 → 2</a:t>
            </a:r>
          </a:p>
        </p:txBody>
      </p:sp>
      <p:grpSp>
        <p:nvGrpSpPr>
          <p:cNvPr id="29" name="Group 29"/>
          <p:cNvGrpSpPr/>
          <p:nvPr/>
        </p:nvGrpSpPr>
        <p:grpSpPr>
          <a:xfrm>
            <a:off x="741312" y="5687914"/>
            <a:ext cx="16805374" cy="604242"/>
            <a:chOff x="0" y="0"/>
            <a:chExt cx="22407165" cy="805657"/>
          </a:xfrm>
        </p:grpSpPr>
        <p:sp>
          <p:nvSpPr>
            <p:cNvPr id="30" name="Freeform 30"/>
            <p:cNvSpPr/>
            <p:nvPr/>
          </p:nvSpPr>
          <p:spPr>
            <a:xfrm>
              <a:off x="0" y="0"/>
              <a:ext cx="22407118" cy="805688"/>
            </a:xfrm>
            <a:custGeom>
              <a:avLst/>
              <a:gdLst/>
              <a:ahLst/>
              <a:cxnLst/>
              <a:rect l="l" t="t" r="r" b="b"/>
              <a:pathLst>
                <a:path w="22407118" h="805688">
                  <a:moveTo>
                    <a:pt x="0" y="0"/>
                  </a:moveTo>
                  <a:lnTo>
                    <a:pt x="22407118" y="0"/>
                  </a:lnTo>
                  <a:lnTo>
                    <a:pt x="22407118" y="805688"/>
                  </a:lnTo>
                  <a:lnTo>
                    <a:pt x="0" y="805688"/>
                  </a:lnTo>
                  <a:close/>
                </a:path>
              </a:pathLst>
            </a:custGeom>
            <a:solidFill>
              <a:srgbClr val="000000">
                <a:alpha val="0"/>
              </a:srgbClr>
            </a:solidFill>
            <a:ln w="12700">
              <a:solidFill>
                <a:srgbClr val="000000"/>
              </a:solidFill>
            </a:ln>
          </p:spPr>
        </p:sp>
      </p:grpSp>
      <p:sp>
        <p:nvSpPr>
          <p:cNvPr id="31" name="TextBox 31"/>
          <p:cNvSpPr txBox="1"/>
          <p:nvPr/>
        </p:nvSpPr>
        <p:spPr>
          <a:xfrm>
            <a:off x="950565" y="5737026"/>
            <a:ext cx="4672608"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Vehicle Damage</a:t>
            </a:r>
          </a:p>
        </p:txBody>
      </p:sp>
      <p:sp>
        <p:nvSpPr>
          <p:cNvPr id="32" name="TextBox 32"/>
          <p:cNvSpPr txBox="1"/>
          <p:nvPr/>
        </p:nvSpPr>
        <p:spPr>
          <a:xfrm>
            <a:off x="6050608" y="5737026"/>
            <a:ext cx="4864447"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Yes / No</a:t>
            </a:r>
          </a:p>
        </p:txBody>
      </p:sp>
      <p:sp>
        <p:nvSpPr>
          <p:cNvPr id="33" name="TextBox 33"/>
          <p:cNvSpPr txBox="1"/>
          <p:nvPr/>
        </p:nvSpPr>
        <p:spPr>
          <a:xfrm>
            <a:off x="11342489" y="5737026"/>
            <a:ext cx="5995244"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Yes = 1,  No = 0</a:t>
            </a:r>
          </a:p>
        </p:txBody>
      </p:sp>
      <p:sp>
        <p:nvSpPr>
          <p:cNvPr id="34" name="TextBox 34"/>
          <p:cNvSpPr txBox="1"/>
          <p:nvPr/>
        </p:nvSpPr>
        <p:spPr>
          <a:xfrm>
            <a:off x="731787" y="6451104"/>
            <a:ext cx="16824424" cy="420291"/>
          </a:xfrm>
          <a:prstGeom prst="rect">
            <a:avLst/>
          </a:prstGeom>
        </p:spPr>
        <p:txBody>
          <a:bodyPr lIns="0" tIns="0" rIns="0" bIns="0" rtlCol="0" anchor="t">
            <a:spAutoFit/>
          </a:bodyPr>
          <a:lstStyle/>
          <a:p>
            <a:pPr marL="245070" lvl="1" indent="-122535" algn="l">
              <a:lnSpc>
                <a:spcPts val="2625"/>
              </a:lnSpc>
              <a:buFont typeface="Arial"/>
              <a:buChar char="•"/>
            </a:pPr>
            <a:r>
              <a:rPr lang="en-US" sz="1625" b="1">
                <a:solidFill>
                  <a:srgbClr val="404155"/>
                </a:solidFill>
                <a:latin typeface="Arimo Bold"/>
                <a:ea typeface="Arimo Bold"/>
                <a:cs typeface="Arimo Bold"/>
                <a:sym typeface="Arimo Bold"/>
              </a:rPr>
              <a:t>TRAIN TEST SPLIT</a:t>
            </a:r>
          </a:p>
        </p:txBody>
      </p:sp>
      <p:sp>
        <p:nvSpPr>
          <p:cNvPr id="35" name="TextBox 35"/>
          <p:cNvSpPr txBox="1"/>
          <p:nvPr/>
        </p:nvSpPr>
        <p:spPr>
          <a:xfrm>
            <a:off x="731787" y="7020817"/>
            <a:ext cx="16824424"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 We divided the data into training (80%) and testing (20%) sets.</a:t>
            </a:r>
          </a:p>
        </p:txBody>
      </p:sp>
      <p:sp>
        <p:nvSpPr>
          <p:cNvPr id="36" name="TextBox 36"/>
          <p:cNvSpPr txBox="1"/>
          <p:nvPr/>
        </p:nvSpPr>
        <p:spPr>
          <a:xfrm>
            <a:off x="731787" y="7590533"/>
            <a:ext cx="16824424"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 Setting a random state ensures consistent results and using stratify=y maintains a proportional distribution of the target variable in both sets.</a:t>
            </a:r>
          </a:p>
        </p:txBody>
      </p:sp>
      <p:sp>
        <p:nvSpPr>
          <p:cNvPr id="37" name="TextBox 37"/>
          <p:cNvSpPr txBox="1"/>
          <p:nvPr/>
        </p:nvSpPr>
        <p:spPr>
          <a:xfrm>
            <a:off x="731787" y="8160246"/>
            <a:ext cx="16824424" cy="420291"/>
          </a:xfrm>
          <a:prstGeom prst="rect">
            <a:avLst/>
          </a:prstGeom>
        </p:spPr>
        <p:txBody>
          <a:bodyPr lIns="0" tIns="0" rIns="0" bIns="0" rtlCol="0" anchor="t">
            <a:spAutoFit/>
          </a:bodyPr>
          <a:lstStyle/>
          <a:p>
            <a:pPr marL="245070" lvl="1" indent="-122535" algn="l">
              <a:lnSpc>
                <a:spcPts val="2625"/>
              </a:lnSpc>
              <a:buFont typeface="Arial"/>
              <a:buChar char="•"/>
            </a:pPr>
            <a:r>
              <a:rPr lang="en-US" sz="1625" b="1">
                <a:solidFill>
                  <a:srgbClr val="404155"/>
                </a:solidFill>
                <a:latin typeface="Arimo Bold"/>
                <a:ea typeface="Arimo Bold"/>
                <a:cs typeface="Arimo Bold"/>
                <a:sym typeface="Arimo Bold"/>
              </a:rPr>
              <a:t>SPLITING THE DATA INTO x &amp; y</a:t>
            </a:r>
          </a:p>
        </p:txBody>
      </p:sp>
      <p:sp>
        <p:nvSpPr>
          <p:cNvPr id="38" name="TextBox 38"/>
          <p:cNvSpPr txBox="1"/>
          <p:nvPr/>
        </p:nvSpPr>
        <p:spPr>
          <a:xfrm>
            <a:off x="731787" y="8729960"/>
            <a:ext cx="16824424"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 We divided the dataset into two parts: x and y.</a:t>
            </a:r>
          </a:p>
        </p:txBody>
      </p:sp>
      <p:sp>
        <p:nvSpPr>
          <p:cNvPr id="39" name="TextBox 39"/>
          <p:cNvSpPr txBox="1"/>
          <p:nvPr/>
        </p:nvSpPr>
        <p:spPr>
          <a:xfrm>
            <a:off x="731787" y="9299674"/>
            <a:ext cx="16824424" cy="420291"/>
          </a:xfrm>
          <a:prstGeom prst="rect">
            <a:avLst/>
          </a:prstGeom>
        </p:spPr>
        <p:txBody>
          <a:bodyPr lIns="0" tIns="0" rIns="0" bIns="0" rtlCol="0" anchor="t">
            <a:spAutoFit/>
          </a:bodyPr>
          <a:lstStyle/>
          <a:p>
            <a:pPr algn="l">
              <a:lnSpc>
                <a:spcPts val="2625"/>
              </a:lnSpc>
            </a:pPr>
            <a:r>
              <a:rPr lang="en-US" sz="1625">
                <a:solidFill>
                  <a:srgbClr val="404155"/>
                </a:solidFill>
                <a:latin typeface="Arimo"/>
                <a:ea typeface="Arimo"/>
                <a:cs typeface="Arimo"/>
                <a:sym typeface="Arimo"/>
              </a:rPr>
              <a:t>→  "x" typically represents the independent Variables, and "y" represents the Dependent (target variable) that we want to   predict or understand.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sp>
        <p:nvSpPr>
          <p:cNvPr id="6" name="TextBox 6"/>
          <p:cNvSpPr txBox="1"/>
          <p:nvPr/>
        </p:nvSpPr>
        <p:spPr>
          <a:xfrm>
            <a:off x="970657" y="724644"/>
            <a:ext cx="11943010" cy="904726"/>
          </a:xfrm>
          <a:prstGeom prst="rect">
            <a:avLst/>
          </a:prstGeom>
        </p:spPr>
        <p:txBody>
          <a:bodyPr lIns="0" tIns="0" rIns="0" bIns="0" rtlCol="0" anchor="t">
            <a:spAutoFit/>
          </a:bodyPr>
          <a:lstStyle/>
          <a:p>
            <a:pPr algn="l">
              <a:lnSpc>
                <a:spcPts val="6812"/>
              </a:lnSpc>
            </a:pPr>
            <a:r>
              <a:rPr lang="en-US" sz="5437" b="1">
                <a:solidFill>
                  <a:srgbClr val="1B1B27"/>
                </a:solidFill>
                <a:latin typeface="Alexandria Bold"/>
                <a:ea typeface="Alexandria Bold"/>
                <a:cs typeface="Alexandria Bold"/>
                <a:sym typeface="Alexandria Bold"/>
              </a:rPr>
              <a:t>Feature Scaling (Standardization)</a:t>
            </a:r>
          </a:p>
        </p:txBody>
      </p:sp>
      <p:sp>
        <p:nvSpPr>
          <p:cNvPr id="7" name="TextBox 7"/>
          <p:cNvSpPr txBox="1"/>
          <p:nvPr/>
        </p:nvSpPr>
        <p:spPr>
          <a:xfrm>
            <a:off x="970657" y="1730722"/>
            <a:ext cx="5440115" cy="529679"/>
          </a:xfrm>
          <a:prstGeom prst="rect">
            <a:avLst/>
          </a:prstGeom>
        </p:spPr>
        <p:txBody>
          <a:bodyPr lIns="0" tIns="0" rIns="0" bIns="0" rtlCol="0" anchor="t">
            <a:spAutoFit/>
          </a:bodyPr>
          <a:lstStyle/>
          <a:p>
            <a:pPr algn="l">
              <a:lnSpc>
                <a:spcPts val="4062"/>
              </a:lnSpc>
            </a:pPr>
            <a:r>
              <a:rPr lang="en-US" sz="3250" b="1">
                <a:solidFill>
                  <a:srgbClr val="1B1B27"/>
                </a:solidFill>
                <a:latin typeface="Alexandria Bold"/>
                <a:ea typeface="Alexandria Bold"/>
                <a:cs typeface="Alexandria Bold"/>
                <a:sym typeface="Alexandria Bold"/>
              </a:rPr>
              <a:t>Why Scaling Was Needed</a:t>
            </a:r>
          </a:p>
        </p:txBody>
      </p:sp>
      <p:sp>
        <p:nvSpPr>
          <p:cNvPr id="8" name="TextBox 8"/>
          <p:cNvSpPr txBox="1"/>
          <p:nvPr/>
        </p:nvSpPr>
        <p:spPr>
          <a:xfrm>
            <a:off x="970657" y="2581126"/>
            <a:ext cx="16346686" cy="1011436"/>
          </a:xfrm>
          <a:prstGeom prst="rect">
            <a:avLst/>
          </a:prstGeom>
        </p:spPr>
        <p:txBody>
          <a:bodyPr lIns="0" tIns="0" rIns="0" bIns="0" rtlCol="0" anchor="t">
            <a:spAutoFit/>
          </a:bodyPr>
          <a:lstStyle/>
          <a:p>
            <a:pPr marL="320477" lvl="1" indent="-160238" algn="l">
              <a:lnSpc>
                <a:spcPts val="3437"/>
              </a:lnSpc>
              <a:buFont typeface="Arial"/>
              <a:buChar char="•"/>
            </a:pPr>
            <a:r>
              <a:rPr lang="en-US" sz="2125">
                <a:solidFill>
                  <a:srgbClr val="404155"/>
                </a:solidFill>
                <a:latin typeface="Arimo"/>
                <a:ea typeface="Arimo"/>
                <a:cs typeface="Arimo"/>
                <a:sym typeface="Arimo"/>
              </a:rPr>
              <a:t>Numerical features (Age, Annual Premium, Vintage) are on </a:t>
            </a:r>
            <a:r>
              <a:rPr lang="en-US" sz="2125" b="1">
                <a:solidFill>
                  <a:srgbClr val="404155"/>
                </a:solidFill>
                <a:latin typeface="Arimo Bold"/>
                <a:ea typeface="Arimo Bold"/>
                <a:cs typeface="Arimo Bold"/>
                <a:sym typeface="Arimo Bold"/>
              </a:rPr>
              <a:t>different scales</a:t>
            </a:r>
            <a:r>
              <a:rPr lang="en-US" sz="2125">
                <a:solidFill>
                  <a:srgbClr val="404155"/>
                </a:solidFill>
                <a:latin typeface="Arimo"/>
                <a:ea typeface="Arimo"/>
                <a:cs typeface="Arimo"/>
                <a:sym typeface="Arimo"/>
              </a:rPr>
              <a:t>→ e.g., Age ~30, Premium ~30,000</a:t>
            </a:r>
          </a:p>
        </p:txBody>
      </p:sp>
      <p:sp>
        <p:nvSpPr>
          <p:cNvPr id="9" name="TextBox 9"/>
          <p:cNvSpPr txBox="1"/>
          <p:nvPr/>
        </p:nvSpPr>
        <p:spPr>
          <a:xfrm>
            <a:off x="970657" y="3594348"/>
            <a:ext cx="16346686" cy="539055"/>
          </a:xfrm>
          <a:prstGeom prst="rect">
            <a:avLst/>
          </a:prstGeom>
        </p:spPr>
        <p:txBody>
          <a:bodyPr lIns="0" tIns="0" rIns="0" bIns="0" rtlCol="0" anchor="t">
            <a:spAutoFit/>
          </a:bodyPr>
          <a:lstStyle/>
          <a:p>
            <a:pPr marL="320477" lvl="1" indent="-160238" algn="l">
              <a:lnSpc>
                <a:spcPts val="3437"/>
              </a:lnSpc>
              <a:buFont typeface="Arial"/>
              <a:buChar char="•"/>
            </a:pPr>
            <a:r>
              <a:rPr lang="en-US" sz="2125">
                <a:solidFill>
                  <a:srgbClr val="404155"/>
                </a:solidFill>
                <a:latin typeface="Arimo"/>
                <a:ea typeface="Arimo"/>
                <a:cs typeface="Arimo"/>
                <a:sym typeface="Arimo"/>
              </a:rPr>
              <a:t>Models like Logistic Regression and even tree ensembles perform better when features are </a:t>
            </a:r>
            <a:r>
              <a:rPr lang="en-US" sz="2125" b="1">
                <a:solidFill>
                  <a:srgbClr val="404155"/>
                </a:solidFill>
                <a:latin typeface="Arimo Bold"/>
                <a:ea typeface="Arimo Bold"/>
                <a:cs typeface="Arimo Bold"/>
                <a:sym typeface="Arimo Bold"/>
              </a:rPr>
              <a:t>scaled</a:t>
            </a:r>
          </a:p>
        </p:txBody>
      </p:sp>
      <p:sp>
        <p:nvSpPr>
          <p:cNvPr id="10" name="TextBox 10"/>
          <p:cNvSpPr txBox="1"/>
          <p:nvPr/>
        </p:nvSpPr>
        <p:spPr>
          <a:xfrm>
            <a:off x="970657" y="4135190"/>
            <a:ext cx="16346686" cy="539055"/>
          </a:xfrm>
          <a:prstGeom prst="rect">
            <a:avLst/>
          </a:prstGeom>
        </p:spPr>
        <p:txBody>
          <a:bodyPr lIns="0" tIns="0" rIns="0" bIns="0" rtlCol="0" anchor="t">
            <a:spAutoFit/>
          </a:bodyPr>
          <a:lstStyle/>
          <a:p>
            <a:pPr marL="320477" lvl="1" indent="-160238" algn="l">
              <a:lnSpc>
                <a:spcPts val="3437"/>
              </a:lnSpc>
              <a:buFont typeface="Arial"/>
              <a:buChar char="•"/>
            </a:pPr>
            <a:r>
              <a:rPr lang="en-US" sz="2125">
                <a:solidFill>
                  <a:srgbClr val="404155"/>
                </a:solidFill>
                <a:latin typeface="Arimo"/>
                <a:ea typeface="Arimo"/>
                <a:cs typeface="Arimo"/>
                <a:sym typeface="Arimo"/>
              </a:rPr>
              <a:t>Ensures </a:t>
            </a:r>
            <a:r>
              <a:rPr lang="en-US" sz="2125" b="1">
                <a:solidFill>
                  <a:srgbClr val="404155"/>
                </a:solidFill>
                <a:latin typeface="Arimo Bold"/>
                <a:ea typeface="Arimo Bold"/>
                <a:cs typeface="Arimo Bold"/>
                <a:sym typeface="Arimo Bold"/>
              </a:rPr>
              <a:t>fair contribution</a:t>
            </a:r>
            <a:r>
              <a:rPr lang="en-US" sz="2125">
                <a:solidFill>
                  <a:srgbClr val="404155"/>
                </a:solidFill>
                <a:latin typeface="Arimo"/>
                <a:ea typeface="Arimo"/>
                <a:cs typeface="Arimo"/>
                <a:sym typeface="Arimo"/>
              </a:rPr>
              <a:t> of each feature to the model.</a:t>
            </a:r>
          </a:p>
        </p:txBody>
      </p:sp>
      <p:sp>
        <p:nvSpPr>
          <p:cNvPr id="11" name="TextBox 11"/>
          <p:cNvSpPr txBox="1"/>
          <p:nvPr/>
        </p:nvSpPr>
        <p:spPr>
          <a:xfrm>
            <a:off x="970657" y="4676031"/>
            <a:ext cx="16346686" cy="539055"/>
          </a:xfrm>
          <a:prstGeom prst="rect">
            <a:avLst/>
          </a:prstGeom>
        </p:spPr>
        <p:txBody>
          <a:bodyPr lIns="0" tIns="0" rIns="0" bIns="0" rtlCol="0" anchor="t">
            <a:spAutoFit/>
          </a:bodyPr>
          <a:lstStyle/>
          <a:p>
            <a:pPr marL="320477" lvl="1" indent="-160238" algn="l">
              <a:lnSpc>
                <a:spcPts val="3437"/>
              </a:lnSpc>
              <a:buFont typeface="Arial"/>
              <a:buChar char="•"/>
            </a:pPr>
            <a:r>
              <a:rPr lang="en-US" sz="2125">
                <a:solidFill>
                  <a:srgbClr val="404155"/>
                </a:solidFill>
                <a:latin typeface="Arimo"/>
                <a:ea typeface="Arimo"/>
                <a:cs typeface="Arimo"/>
                <a:sym typeface="Arimo"/>
              </a:rPr>
              <a:t>What Was Done Description : </a:t>
            </a:r>
          </a:p>
        </p:txBody>
      </p:sp>
      <p:grpSp>
        <p:nvGrpSpPr>
          <p:cNvPr id="12" name="Group 12"/>
          <p:cNvGrpSpPr/>
          <p:nvPr/>
        </p:nvGrpSpPr>
        <p:grpSpPr>
          <a:xfrm>
            <a:off x="965895" y="5522267"/>
            <a:ext cx="16356211" cy="4006751"/>
            <a:chOff x="0" y="0"/>
            <a:chExt cx="21808282" cy="5342335"/>
          </a:xfrm>
        </p:grpSpPr>
        <p:sp>
          <p:nvSpPr>
            <p:cNvPr id="13" name="Freeform 13"/>
            <p:cNvSpPr/>
            <p:nvPr/>
          </p:nvSpPr>
          <p:spPr>
            <a:xfrm>
              <a:off x="0" y="0"/>
              <a:ext cx="21808312" cy="5342382"/>
            </a:xfrm>
            <a:custGeom>
              <a:avLst/>
              <a:gdLst/>
              <a:ahLst/>
              <a:cxnLst/>
              <a:rect l="l" t="t" r="r" b="b"/>
              <a:pathLst>
                <a:path w="21808312" h="5342382">
                  <a:moveTo>
                    <a:pt x="0" y="161671"/>
                  </a:moveTo>
                  <a:cubicBezTo>
                    <a:pt x="0" y="72390"/>
                    <a:pt x="72517" y="0"/>
                    <a:pt x="161925" y="0"/>
                  </a:cubicBezTo>
                  <a:lnTo>
                    <a:pt x="21646387" y="0"/>
                  </a:lnTo>
                  <a:lnTo>
                    <a:pt x="21646387" y="6350"/>
                  </a:lnTo>
                  <a:lnTo>
                    <a:pt x="21646387" y="0"/>
                  </a:lnTo>
                  <a:cubicBezTo>
                    <a:pt x="21735796" y="0"/>
                    <a:pt x="21808312" y="72390"/>
                    <a:pt x="21808312" y="161671"/>
                  </a:cubicBezTo>
                  <a:lnTo>
                    <a:pt x="21801962" y="161671"/>
                  </a:lnTo>
                  <a:lnTo>
                    <a:pt x="21808312" y="161671"/>
                  </a:lnTo>
                  <a:lnTo>
                    <a:pt x="21808312" y="5180711"/>
                  </a:lnTo>
                  <a:lnTo>
                    <a:pt x="21801962" y="5180711"/>
                  </a:lnTo>
                  <a:lnTo>
                    <a:pt x="21808312" y="5180711"/>
                  </a:lnTo>
                  <a:cubicBezTo>
                    <a:pt x="21808312" y="5269992"/>
                    <a:pt x="21735796" y="5342382"/>
                    <a:pt x="21646387" y="5342382"/>
                  </a:cubicBezTo>
                  <a:lnTo>
                    <a:pt x="21646387" y="5336032"/>
                  </a:lnTo>
                  <a:lnTo>
                    <a:pt x="21646387" y="5342382"/>
                  </a:lnTo>
                  <a:lnTo>
                    <a:pt x="161925" y="5342382"/>
                  </a:lnTo>
                  <a:lnTo>
                    <a:pt x="161925" y="5336032"/>
                  </a:lnTo>
                  <a:lnTo>
                    <a:pt x="161925" y="5342382"/>
                  </a:lnTo>
                  <a:cubicBezTo>
                    <a:pt x="72517" y="5342382"/>
                    <a:pt x="0" y="5269992"/>
                    <a:pt x="0" y="5180711"/>
                  </a:cubicBezTo>
                  <a:lnTo>
                    <a:pt x="0" y="161671"/>
                  </a:lnTo>
                  <a:lnTo>
                    <a:pt x="6350" y="161671"/>
                  </a:lnTo>
                  <a:lnTo>
                    <a:pt x="0" y="161671"/>
                  </a:lnTo>
                  <a:moveTo>
                    <a:pt x="12700" y="161671"/>
                  </a:moveTo>
                  <a:lnTo>
                    <a:pt x="12700" y="5180711"/>
                  </a:lnTo>
                  <a:lnTo>
                    <a:pt x="6350" y="5180711"/>
                  </a:lnTo>
                  <a:lnTo>
                    <a:pt x="12700" y="5180711"/>
                  </a:lnTo>
                  <a:cubicBezTo>
                    <a:pt x="12700" y="5263007"/>
                    <a:pt x="79502" y="5329682"/>
                    <a:pt x="161925" y="5329682"/>
                  </a:cubicBezTo>
                  <a:lnTo>
                    <a:pt x="21646387" y="5329682"/>
                  </a:lnTo>
                  <a:cubicBezTo>
                    <a:pt x="21728810" y="5329682"/>
                    <a:pt x="21795612" y="5263007"/>
                    <a:pt x="21795612" y="5180711"/>
                  </a:cubicBezTo>
                  <a:lnTo>
                    <a:pt x="21795612" y="161671"/>
                  </a:lnTo>
                  <a:cubicBezTo>
                    <a:pt x="21795612" y="79375"/>
                    <a:pt x="21728810" y="12700"/>
                    <a:pt x="21646387" y="12700"/>
                  </a:cubicBezTo>
                  <a:lnTo>
                    <a:pt x="161925" y="12700"/>
                  </a:lnTo>
                  <a:lnTo>
                    <a:pt x="161925" y="6350"/>
                  </a:lnTo>
                  <a:lnTo>
                    <a:pt x="161925" y="12700"/>
                  </a:lnTo>
                  <a:cubicBezTo>
                    <a:pt x="79502" y="12700"/>
                    <a:pt x="12700" y="79375"/>
                    <a:pt x="12700" y="161671"/>
                  </a:cubicBezTo>
                  <a:close/>
                </a:path>
              </a:pathLst>
            </a:custGeom>
            <a:solidFill>
              <a:srgbClr val="000000">
                <a:alpha val="392"/>
              </a:srgbClr>
            </a:solidFill>
            <a:ln w="12700">
              <a:solidFill>
                <a:srgbClr val="000000"/>
              </a:solidFill>
            </a:ln>
          </p:spPr>
        </p:sp>
      </p:grpSp>
      <p:grpSp>
        <p:nvGrpSpPr>
          <p:cNvPr id="14" name="Group 14"/>
          <p:cNvGrpSpPr/>
          <p:nvPr/>
        </p:nvGrpSpPr>
        <p:grpSpPr>
          <a:xfrm>
            <a:off x="980182" y="5536555"/>
            <a:ext cx="16327636" cy="795635"/>
            <a:chOff x="0" y="0"/>
            <a:chExt cx="21770182" cy="1060847"/>
          </a:xfrm>
        </p:grpSpPr>
        <p:sp>
          <p:nvSpPr>
            <p:cNvPr id="15" name="Freeform 15"/>
            <p:cNvSpPr/>
            <p:nvPr/>
          </p:nvSpPr>
          <p:spPr>
            <a:xfrm>
              <a:off x="0" y="0"/>
              <a:ext cx="21770212" cy="1060831"/>
            </a:xfrm>
            <a:custGeom>
              <a:avLst/>
              <a:gdLst/>
              <a:ahLst/>
              <a:cxnLst/>
              <a:rect l="l" t="t" r="r" b="b"/>
              <a:pathLst>
                <a:path w="21770212" h="1060831">
                  <a:moveTo>
                    <a:pt x="0" y="0"/>
                  </a:moveTo>
                  <a:lnTo>
                    <a:pt x="21770212" y="0"/>
                  </a:lnTo>
                  <a:lnTo>
                    <a:pt x="21770212" y="1060831"/>
                  </a:lnTo>
                  <a:lnTo>
                    <a:pt x="0" y="1060831"/>
                  </a:lnTo>
                  <a:close/>
                </a:path>
              </a:pathLst>
            </a:custGeom>
            <a:solidFill>
              <a:srgbClr val="FFFFFF">
                <a:alpha val="0"/>
              </a:srgbClr>
            </a:solidFill>
            <a:ln w="12700">
              <a:solidFill>
                <a:srgbClr val="000000"/>
              </a:solidFill>
            </a:ln>
          </p:spPr>
        </p:sp>
      </p:grpSp>
      <p:sp>
        <p:nvSpPr>
          <p:cNvPr id="16" name="TextBox 16"/>
          <p:cNvSpPr txBox="1"/>
          <p:nvPr/>
        </p:nvSpPr>
        <p:spPr>
          <a:xfrm>
            <a:off x="1257449" y="5617220"/>
            <a:ext cx="7604522" cy="539055"/>
          </a:xfrm>
          <a:prstGeom prst="rect">
            <a:avLst/>
          </a:prstGeom>
        </p:spPr>
        <p:txBody>
          <a:bodyPr lIns="0" tIns="0" rIns="0" bIns="0" rtlCol="0" anchor="t">
            <a:spAutoFit/>
          </a:bodyPr>
          <a:lstStyle/>
          <a:p>
            <a:pPr algn="ctr">
              <a:lnSpc>
                <a:spcPts val="3437"/>
              </a:lnSpc>
            </a:pPr>
            <a:r>
              <a:rPr lang="en-US" sz="2125">
                <a:solidFill>
                  <a:srgbClr val="404155"/>
                </a:solidFill>
                <a:latin typeface="Arimo"/>
                <a:ea typeface="Arimo"/>
                <a:cs typeface="Arimo"/>
                <a:sym typeface="Arimo"/>
              </a:rPr>
              <a:t>Step </a:t>
            </a:r>
          </a:p>
        </p:txBody>
      </p:sp>
      <p:sp>
        <p:nvSpPr>
          <p:cNvPr id="17" name="TextBox 17"/>
          <p:cNvSpPr txBox="1"/>
          <p:nvPr/>
        </p:nvSpPr>
        <p:spPr>
          <a:xfrm>
            <a:off x="9426029" y="5617220"/>
            <a:ext cx="7604522" cy="539055"/>
          </a:xfrm>
          <a:prstGeom prst="rect">
            <a:avLst/>
          </a:prstGeom>
        </p:spPr>
        <p:txBody>
          <a:bodyPr lIns="0" tIns="0" rIns="0" bIns="0" rtlCol="0" anchor="t">
            <a:spAutoFit/>
          </a:bodyPr>
          <a:lstStyle/>
          <a:p>
            <a:pPr algn="ctr">
              <a:lnSpc>
                <a:spcPts val="3437"/>
              </a:lnSpc>
            </a:pPr>
            <a:r>
              <a:rPr lang="en-US" sz="2125">
                <a:solidFill>
                  <a:srgbClr val="404155"/>
                </a:solidFill>
                <a:latin typeface="Arimo"/>
                <a:ea typeface="Arimo"/>
                <a:cs typeface="Arimo"/>
                <a:sym typeface="Arimo"/>
              </a:rPr>
              <a:t>Description</a:t>
            </a:r>
          </a:p>
        </p:txBody>
      </p:sp>
      <p:grpSp>
        <p:nvGrpSpPr>
          <p:cNvPr id="18" name="Group 18"/>
          <p:cNvGrpSpPr/>
          <p:nvPr/>
        </p:nvGrpSpPr>
        <p:grpSpPr>
          <a:xfrm>
            <a:off x="980182" y="6332190"/>
            <a:ext cx="16327636" cy="795635"/>
            <a:chOff x="0" y="0"/>
            <a:chExt cx="21770182" cy="1060847"/>
          </a:xfrm>
        </p:grpSpPr>
        <p:sp>
          <p:nvSpPr>
            <p:cNvPr id="19" name="Freeform 19"/>
            <p:cNvSpPr/>
            <p:nvPr/>
          </p:nvSpPr>
          <p:spPr>
            <a:xfrm>
              <a:off x="0" y="0"/>
              <a:ext cx="21770212" cy="1060831"/>
            </a:xfrm>
            <a:custGeom>
              <a:avLst/>
              <a:gdLst/>
              <a:ahLst/>
              <a:cxnLst/>
              <a:rect l="l" t="t" r="r" b="b"/>
              <a:pathLst>
                <a:path w="21770212" h="1060831">
                  <a:moveTo>
                    <a:pt x="0" y="0"/>
                  </a:moveTo>
                  <a:lnTo>
                    <a:pt x="21770212" y="0"/>
                  </a:lnTo>
                  <a:lnTo>
                    <a:pt x="21770212" y="1060831"/>
                  </a:lnTo>
                  <a:lnTo>
                    <a:pt x="0" y="1060831"/>
                  </a:lnTo>
                  <a:close/>
                </a:path>
              </a:pathLst>
            </a:custGeom>
            <a:solidFill>
              <a:srgbClr val="000000">
                <a:alpha val="0"/>
              </a:srgbClr>
            </a:solidFill>
            <a:ln w="12700">
              <a:solidFill>
                <a:srgbClr val="000000"/>
              </a:solidFill>
            </a:ln>
          </p:spPr>
        </p:sp>
      </p:grpSp>
      <p:sp>
        <p:nvSpPr>
          <p:cNvPr id="20" name="TextBox 20"/>
          <p:cNvSpPr txBox="1"/>
          <p:nvPr/>
        </p:nvSpPr>
        <p:spPr>
          <a:xfrm>
            <a:off x="1257449" y="6412855"/>
            <a:ext cx="7604522" cy="539055"/>
          </a:xfrm>
          <a:prstGeom prst="rect">
            <a:avLst/>
          </a:prstGeom>
        </p:spPr>
        <p:txBody>
          <a:bodyPr lIns="0" tIns="0" rIns="0" bIns="0" rtlCol="0" anchor="t">
            <a:spAutoFit/>
          </a:bodyPr>
          <a:lstStyle/>
          <a:p>
            <a:pPr algn="l">
              <a:lnSpc>
                <a:spcPts val="3437"/>
              </a:lnSpc>
            </a:pPr>
            <a:r>
              <a:rPr lang="en-US" sz="2125">
                <a:solidFill>
                  <a:srgbClr val="404155"/>
                </a:solidFill>
                <a:latin typeface="Arimo"/>
                <a:ea typeface="Arimo"/>
                <a:cs typeface="Arimo"/>
                <a:sym typeface="Arimo"/>
              </a:rPr>
              <a:t>Selected numeric columns</a:t>
            </a:r>
          </a:p>
        </p:txBody>
      </p:sp>
      <p:sp>
        <p:nvSpPr>
          <p:cNvPr id="21" name="TextBox 21"/>
          <p:cNvSpPr txBox="1"/>
          <p:nvPr/>
        </p:nvSpPr>
        <p:spPr>
          <a:xfrm>
            <a:off x="9426029" y="6412855"/>
            <a:ext cx="7604522" cy="539055"/>
          </a:xfrm>
          <a:prstGeom prst="rect">
            <a:avLst/>
          </a:prstGeom>
        </p:spPr>
        <p:txBody>
          <a:bodyPr lIns="0" tIns="0" rIns="0" bIns="0" rtlCol="0" anchor="t">
            <a:spAutoFit/>
          </a:bodyPr>
          <a:lstStyle/>
          <a:p>
            <a:pPr algn="l">
              <a:lnSpc>
                <a:spcPts val="3437"/>
              </a:lnSpc>
            </a:pPr>
            <a:r>
              <a:rPr lang="en-US" sz="2125">
                <a:solidFill>
                  <a:srgbClr val="404155"/>
                </a:solidFill>
                <a:latin typeface="Arimo"/>
                <a:ea typeface="Arimo"/>
                <a:cs typeface="Arimo"/>
                <a:sym typeface="Arimo"/>
              </a:rPr>
              <a:t>Age, Annual Premium, Vintage</a:t>
            </a:r>
          </a:p>
        </p:txBody>
      </p:sp>
      <p:grpSp>
        <p:nvGrpSpPr>
          <p:cNvPr id="22" name="Group 22"/>
          <p:cNvGrpSpPr/>
          <p:nvPr/>
        </p:nvGrpSpPr>
        <p:grpSpPr>
          <a:xfrm>
            <a:off x="980182" y="7127825"/>
            <a:ext cx="16327636" cy="795635"/>
            <a:chOff x="0" y="0"/>
            <a:chExt cx="21770182" cy="1060847"/>
          </a:xfrm>
        </p:grpSpPr>
        <p:sp>
          <p:nvSpPr>
            <p:cNvPr id="23" name="Freeform 23"/>
            <p:cNvSpPr/>
            <p:nvPr/>
          </p:nvSpPr>
          <p:spPr>
            <a:xfrm>
              <a:off x="0" y="0"/>
              <a:ext cx="21770212" cy="1060831"/>
            </a:xfrm>
            <a:custGeom>
              <a:avLst/>
              <a:gdLst/>
              <a:ahLst/>
              <a:cxnLst/>
              <a:rect l="l" t="t" r="r" b="b"/>
              <a:pathLst>
                <a:path w="21770212" h="1060831">
                  <a:moveTo>
                    <a:pt x="0" y="0"/>
                  </a:moveTo>
                  <a:lnTo>
                    <a:pt x="21770212" y="0"/>
                  </a:lnTo>
                  <a:lnTo>
                    <a:pt x="21770212" y="1060831"/>
                  </a:lnTo>
                  <a:lnTo>
                    <a:pt x="0" y="1060831"/>
                  </a:lnTo>
                  <a:close/>
                </a:path>
              </a:pathLst>
            </a:custGeom>
            <a:solidFill>
              <a:srgbClr val="FFFFFF">
                <a:alpha val="0"/>
              </a:srgbClr>
            </a:solidFill>
            <a:ln w="12700">
              <a:solidFill>
                <a:srgbClr val="000000"/>
              </a:solidFill>
            </a:ln>
          </p:spPr>
        </p:sp>
      </p:grpSp>
      <p:sp>
        <p:nvSpPr>
          <p:cNvPr id="24" name="TextBox 24"/>
          <p:cNvSpPr txBox="1"/>
          <p:nvPr/>
        </p:nvSpPr>
        <p:spPr>
          <a:xfrm>
            <a:off x="1257449" y="7208490"/>
            <a:ext cx="7604522" cy="539055"/>
          </a:xfrm>
          <a:prstGeom prst="rect">
            <a:avLst/>
          </a:prstGeom>
        </p:spPr>
        <p:txBody>
          <a:bodyPr lIns="0" tIns="0" rIns="0" bIns="0" rtlCol="0" anchor="t">
            <a:spAutoFit/>
          </a:bodyPr>
          <a:lstStyle/>
          <a:p>
            <a:pPr algn="l">
              <a:lnSpc>
                <a:spcPts val="3437"/>
              </a:lnSpc>
            </a:pPr>
            <a:r>
              <a:rPr lang="en-US" sz="2125">
                <a:solidFill>
                  <a:srgbClr val="404155"/>
                </a:solidFill>
                <a:latin typeface="Arimo"/>
                <a:ea typeface="Arimo"/>
                <a:cs typeface="Arimo"/>
                <a:sym typeface="Arimo"/>
              </a:rPr>
              <a:t>Fitted StandardScaler on training data only</a:t>
            </a:r>
          </a:p>
        </p:txBody>
      </p:sp>
      <p:sp>
        <p:nvSpPr>
          <p:cNvPr id="25" name="TextBox 25"/>
          <p:cNvSpPr txBox="1"/>
          <p:nvPr/>
        </p:nvSpPr>
        <p:spPr>
          <a:xfrm>
            <a:off x="9426029" y="7208490"/>
            <a:ext cx="7604522" cy="539055"/>
          </a:xfrm>
          <a:prstGeom prst="rect">
            <a:avLst/>
          </a:prstGeom>
        </p:spPr>
        <p:txBody>
          <a:bodyPr lIns="0" tIns="0" rIns="0" bIns="0" rtlCol="0" anchor="t">
            <a:spAutoFit/>
          </a:bodyPr>
          <a:lstStyle/>
          <a:p>
            <a:pPr algn="l">
              <a:lnSpc>
                <a:spcPts val="3437"/>
              </a:lnSpc>
            </a:pPr>
            <a:r>
              <a:rPr lang="en-US" sz="2125">
                <a:solidFill>
                  <a:srgbClr val="404155"/>
                </a:solidFill>
                <a:latin typeface="Arimo"/>
                <a:ea typeface="Arimo"/>
                <a:cs typeface="Arimo"/>
                <a:sym typeface="Arimo"/>
              </a:rPr>
              <a:t>Prevents data leakage</a:t>
            </a:r>
          </a:p>
        </p:txBody>
      </p:sp>
      <p:grpSp>
        <p:nvGrpSpPr>
          <p:cNvPr id="26" name="Group 26"/>
          <p:cNvGrpSpPr/>
          <p:nvPr/>
        </p:nvGrpSpPr>
        <p:grpSpPr>
          <a:xfrm>
            <a:off x="980182" y="7923460"/>
            <a:ext cx="16327636" cy="795635"/>
            <a:chOff x="0" y="0"/>
            <a:chExt cx="21770182" cy="1060847"/>
          </a:xfrm>
        </p:grpSpPr>
        <p:sp>
          <p:nvSpPr>
            <p:cNvPr id="27" name="Freeform 27"/>
            <p:cNvSpPr/>
            <p:nvPr/>
          </p:nvSpPr>
          <p:spPr>
            <a:xfrm>
              <a:off x="0" y="0"/>
              <a:ext cx="21770212" cy="1060831"/>
            </a:xfrm>
            <a:custGeom>
              <a:avLst/>
              <a:gdLst/>
              <a:ahLst/>
              <a:cxnLst/>
              <a:rect l="l" t="t" r="r" b="b"/>
              <a:pathLst>
                <a:path w="21770212" h="1060831">
                  <a:moveTo>
                    <a:pt x="0" y="0"/>
                  </a:moveTo>
                  <a:lnTo>
                    <a:pt x="21770212" y="0"/>
                  </a:lnTo>
                  <a:lnTo>
                    <a:pt x="21770212" y="1060831"/>
                  </a:lnTo>
                  <a:lnTo>
                    <a:pt x="0" y="1060831"/>
                  </a:lnTo>
                  <a:close/>
                </a:path>
              </a:pathLst>
            </a:custGeom>
            <a:solidFill>
              <a:srgbClr val="000000">
                <a:alpha val="0"/>
              </a:srgbClr>
            </a:solidFill>
            <a:ln w="12700">
              <a:solidFill>
                <a:srgbClr val="000000"/>
              </a:solidFill>
            </a:ln>
          </p:spPr>
        </p:sp>
      </p:grpSp>
      <p:sp>
        <p:nvSpPr>
          <p:cNvPr id="28" name="TextBox 28"/>
          <p:cNvSpPr txBox="1"/>
          <p:nvPr/>
        </p:nvSpPr>
        <p:spPr>
          <a:xfrm>
            <a:off x="1257449" y="8004125"/>
            <a:ext cx="7604522" cy="539055"/>
          </a:xfrm>
          <a:prstGeom prst="rect">
            <a:avLst/>
          </a:prstGeom>
        </p:spPr>
        <p:txBody>
          <a:bodyPr lIns="0" tIns="0" rIns="0" bIns="0" rtlCol="0" anchor="t">
            <a:spAutoFit/>
          </a:bodyPr>
          <a:lstStyle/>
          <a:p>
            <a:pPr algn="l">
              <a:lnSpc>
                <a:spcPts val="3437"/>
              </a:lnSpc>
            </a:pPr>
            <a:r>
              <a:rPr lang="en-US" sz="2125">
                <a:solidFill>
                  <a:srgbClr val="404155"/>
                </a:solidFill>
                <a:latin typeface="Arimo"/>
                <a:ea typeface="Arimo"/>
                <a:cs typeface="Arimo"/>
                <a:sym typeface="Arimo"/>
              </a:rPr>
              <a:t>Transformed training data </a:t>
            </a:r>
          </a:p>
        </p:txBody>
      </p:sp>
      <p:sp>
        <p:nvSpPr>
          <p:cNvPr id="29" name="TextBox 29"/>
          <p:cNvSpPr txBox="1"/>
          <p:nvPr/>
        </p:nvSpPr>
        <p:spPr>
          <a:xfrm>
            <a:off x="9426029" y="8004125"/>
            <a:ext cx="7604522" cy="539055"/>
          </a:xfrm>
          <a:prstGeom prst="rect">
            <a:avLst/>
          </a:prstGeom>
        </p:spPr>
        <p:txBody>
          <a:bodyPr lIns="0" tIns="0" rIns="0" bIns="0" rtlCol="0" anchor="t">
            <a:spAutoFit/>
          </a:bodyPr>
          <a:lstStyle/>
          <a:p>
            <a:pPr algn="l">
              <a:lnSpc>
                <a:spcPts val="3437"/>
              </a:lnSpc>
            </a:pPr>
            <a:r>
              <a:rPr lang="en-US" sz="2125">
                <a:solidFill>
                  <a:srgbClr val="404155"/>
                </a:solidFill>
                <a:latin typeface="Arimo"/>
                <a:ea typeface="Arimo"/>
                <a:cs typeface="Arimo"/>
                <a:sym typeface="Arimo"/>
              </a:rPr>
              <a:t>Converts values to standardized scale</a:t>
            </a:r>
          </a:p>
        </p:txBody>
      </p:sp>
      <p:grpSp>
        <p:nvGrpSpPr>
          <p:cNvPr id="30" name="Group 30"/>
          <p:cNvGrpSpPr/>
          <p:nvPr/>
        </p:nvGrpSpPr>
        <p:grpSpPr>
          <a:xfrm>
            <a:off x="980182" y="8719096"/>
            <a:ext cx="16327636" cy="795635"/>
            <a:chOff x="0" y="0"/>
            <a:chExt cx="21770182" cy="1060847"/>
          </a:xfrm>
        </p:grpSpPr>
        <p:sp>
          <p:nvSpPr>
            <p:cNvPr id="31" name="Freeform 31"/>
            <p:cNvSpPr/>
            <p:nvPr/>
          </p:nvSpPr>
          <p:spPr>
            <a:xfrm>
              <a:off x="0" y="0"/>
              <a:ext cx="21770212" cy="1060831"/>
            </a:xfrm>
            <a:custGeom>
              <a:avLst/>
              <a:gdLst/>
              <a:ahLst/>
              <a:cxnLst/>
              <a:rect l="l" t="t" r="r" b="b"/>
              <a:pathLst>
                <a:path w="21770212" h="1060831">
                  <a:moveTo>
                    <a:pt x="0" y="0"/>
                  </a:moveTo>
                  <a:lnTo>
                    <a:pt x="21770212" y="0"/>
                  </a:lnTo>
                  <a:lnTo>
                    <a:pt x="21770212" y="1060831"/>
                  </a:lnTo>
                  <a:lnTo>
                    <a:pt x="0" y="1060831"/>
                  </a:lnTo>
                  <a:close/>
                </a:path>
              </a:pathLst>
            </a:custGeom>
            <a:solidFill>
              <a:srgbClr val="FFFFFF">
                <a:alpha val="0"/>
              </a:srgbClr>
            </a:solidFill>
            <a:ln w="12700">
              <a:solidFill>
                <a:srgbClr val="000000"/>
              </a:solidFill>
            </a:ln>
          </p:spPr>
        </p:sp>
      </p:grpSp>
      <p:sp>
        <p:nvSpPr>
          <p:cNvPr id="32" name="TextBox 32"/>
          <p:cNvSpPr txBox="1"/>
          <p:nvPr/>
        </p:nvSpPr>
        <p:spPr>
          <a:xfrm>
            <a:off x="1257449" y="8799760"/>
            <a:ext cx="7604522" cy="539055"/>
          </a:xfrm>
          <a:prstGeom prst="rect">
            <a:avLst/>
          </a:prstGeom>
        </p:spPr>
        <p:txBody>
          <a:bodyPr lIns="0" tIns="0" rIns="0" bIns="0" rtlCol="0" anchor="t">
            <a:spAutoFit/>
          </a:bodyPr>
          <a:lstStyle/>
          <a:p>
            <a:pPr algn="l">
              <a:lnSpc>
                <a:spcPts val="3437"/>
              </a:lnSpc>
            </a:pPr>
            <a:r>
              <a:rPr lang="en-US" sz="2125">
                <a:solidFill>
                  <a:srgbClr val="404155"/>
                </a:solidFill>
                <a:latin typeface="Arimo"/>
                <a:ea typeface="Arimo"/>
                <a:cs typeface="Arimo"/>
                <a:sym typeface="Arimo"/>
              </a:rPr>
              <a:t>Applied same scaler to test data</a:t>
            </a:r>
          </a:p>
        </p:txBody>
      </p:sp>
      <p:sp>
        <p:nvSpPr>
          <p:cNvPr id="33" name="TextBox 33"/>
          <p:cNvSpPr txBox="1"/>
          <p:nvPr/>
        </p:nvSpPr>
        <p:spPr>
          <a:xfrm>
            <a:off x="9426029" y="8799760"/>
            <a:ext cx="7604522" cy="539055"/>
          </a:xfrm>
          <a:prstGeom prst="rect">
            <a:avLst/>
          </a:prstGeom>
        </p:spPr>
        <p:txBody>
          <a:bodyPr lIns="0" tIns="0" rIns="0" bIns="0" rtlCol="0" anchor="t">
            <a:spAutoFit/>
          </a:bodyPr>
          <a:lstStyle/>
          <a:p>
            <a:pPr algn="l">
              <a:lnSpc>
                <a:spcPts val="3437"/>
              </a:lnSpc>
            </a:pPr>
            <a:r>
              <a:rPr lang="en-US" sz="2125">
                <a:solidFill>
                  <a:srgbClr val="404155"/>
                </a:solidFill>
                <a:latin typeface="Arimo"/>
                <a:ea typeface="Arimo"/>
                <a:cs typeface="Arimo"/>
                <a:sym typeface="Arimo"/>
              </a:rPr>
              <a:t>Ensures consistent scaling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C73E6"/>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9FF"/>
            </a:solidFill>
            <a:ln w="12700">
              <a:solidFill>
                <a:srgbClr val="000000"/>
              </a:solidFill>
            </a:ln>
          </p:spPr>
        </p:sp>
      </p:grpSp>
      <p:sp>
        <p:nvSpPr>
          <p:cNvPr id="6" name="TextBox 6"/>
          <p:cNvSpPr txBox="1"/>
          <p:nvPr/>
        </p:nvSpPr>
        <p:spPr>
          <a:xfrm>
            <a:off x="792212" y="603497"/>
            <a:ext cx="8652421" cy="726430"/>
          </a:xfrm>
          <a:prstGeom prst="rect">
            <a:avLst/>
          </a:prstGeom>
        </p:spPr>
        <p:txBody>
          <a:bodyPr lIns="0" tIns="0" rIns="0" bIns="0" rtlCol="0" anchor="t">
            <a:spAutoFit/>
          </a:bodyPr>
          <a:lstStyle/>
          <a:p>
            <a:pPr algn="l">
              <a:lnSpc>
                <a:spcPts val="5562"/>
              </a:lnSpc>
            </a:pPr>
            <a:r>
              <a:rPr lang="en-US" sz="4437">
                <a:solidFill>
                  <a:srgbClr val="1B1B27"/>
                </a:solidFill>
                <a:latin typeface="Alexandria"/>
                <a:ea typeface="Alexandria"/>
                <a:cs typeface="Alexandria"/>
                <a:sym typeface="Alexandria"/>
              </a:rPr>
              <a:t>Model Selection &amp; Comparison</a:t>
            </a:r>
          </a:p>
        </p:txBody>
      </p:sp>
      <p:sp>
        <p:nvSpPr>
          <p:cNvPr id="7" name="TextBox 7"/>
          <p:cNvSpPr txBox="1"/>
          <p:nvPr/>
        </p:nvSpPr>
        <p:spPr>
          <a:xfrm>
            <a:off x="792212" y="1876722"/>
            <a:ext cx="3663702" cy="443508"/>
          </a:xfrm>
          <a:prstGeom prst="rect">
            <a:avLst/>
          </a:prstGeom>
        </p:spPr>
        <p:txBody>
          <a:bodyPr lIns="0" tIns="0" rIns="0" bIns="0" rtlCol="0" anchor="t">
            <a:spAutoFit/>
          </a:bodyPr>
          <a:lstStyle/>
          <a:p>
            <a:pPr algn="l">
              <a:lnSpc>
                <a:spcPts val="3312"/>
              </a:lnSpc>
            </a:pPr>
            <a:r>
              <a:rPr lang="en-US" sz="2625">
                <a:solidFill>
                  <a:srgbClr val="1B1B27"/>
                </a:solidFill>
                <a:latin typeface="Alexandria"/>
                <a:ea typeface="Alexandria"/>
                <a:cs typeface="Alexandria"/>
                <a:sym typeface="Alexandria"/>
              </a:rPr>
              <a:t>Algorithms Evaluated</a:t>
            </a:r>
          </a:p>
        </p:txBody>
      </p:sp>
      <p:grpSp>
        <p:nvGrpSpPr>
          <p:cNvPr id="8" name="Group 8"/>
          <p:cNvGrpSpPr/>
          <p:nvPr/>
        </p:nvGrpSpPr>
        <p:grpSpPr>
          <a:xfrm>
            <a:off x="792212" y="2695129"/>
            <a:ext cx="113110" cy="113110"/>
            <a:chOff x="0" y="0"/>
            <a:chExt cx="150813" cy="150813"/>
          </a:xfrm>
        </p:grpSpPr>
        <p:sp>
          <p:nvSpPr>
            <p:cNvPr id="9" name="Freeform 9"/>
            <p:cNvSpPr/>
            <p:nvPr/>
          </p:nvSpPr>
          <p:spPr>
            <a:xfrm>
              <a:off x="0" y="0"/>
              <a:ext cx="150876" cy="150876"/>
            </a:xfrm>
            <a:custGeom>
              <a:avLst/>
              <a:gdLst/>
              <a:ahLst/>
              <a:cxnLst/>
              <a:rect l="l" t="t" r="r" b="b"/>
              <a:pathLst>
                <a:path w="150876" h="150876">
                  <a:moveTo>
                    <a:pt x="0" y="75438"/>
                  </a:moveTo>
                  <a:cubicBezTo>
                    <a:pt x="0" y="33782"/>
                    <a:pt x="33782" y="0"/>
                    <a:pt x="75438" y="0"/>
                  </a:cubicBezTo>
                  <a:cubicBezTo>
                    <a:pt x="117094" y="0"/>
                    <a:pt x="150876" y="33782"/>
                    <a:pt x="150876" y="75438"/>
                  </a:cubicBezTo>
                  <a:cubicBezTo>
                    <a:pt x="150876" y="117094"/>
                    <a:pt x="117094" y="150876"/>
                    <a:pt x="75438" y="150876"/>
                  </a:cubicBezTo>
                  <a:cubicBezTo>
                    <a:pt x="33782" y="150876"/>
                    <a:pt x="0" y="117094"/>
                    <a:pt x="0" y="75438"/>
                  </a:cubicBezTo>
                  <a:close/>
                </a:path>
              </a:pathLst>
            </a:custGeom>
            <a:solidFill>
              <a:srgbClr val="1B54DA"/>
            </a:solidFill>
            <a:ln w="12700">
              <a:solidFill>
                <a:srgbClr val="000000"/>
              </a:solidFill>
            </a:ln>
          </p:spPr>
        </p:sp>
      </p:grpSp>
      <p:sp>
        <p:nvSpPr>
          <p:cNvPr id="10" name="TextBox 10"/>
          <p:cNvSpPr txBox="1"/>
          <p:nvPr/>
        </p:nvSpPr>
        <p:spPr>
          <a:xfrm>
            <a:off x="1131689" y="2565350"/>
            <a:ext cx="2829669" cy="363141"/>
          </a:xfrm>
          <a:prstGeom prst="rect">
            <a:avLst/>
          </a:prstGeom>
        </p:spPr>
        <p:txBody>
          <a:bodyPr lIns="0" tIns="0" rIns="0" bIns="0" rtlCol="0" anchor="t">
            <a:spAutoFit/>
          </a:bodyPr>
          <a:lstStyle/>
          <a:p>
            <a:pPr algn="l">
              <a:lnSpc>
                <a:spcPts val="2750"/>
              </a:lnSpc>
            </a:pPr>
            <a:r>
              <a:rPr lang="en-US" sz="2187">
                <a:solidFill>
                  <a:srgbClr val="404155"/>
                </a:solidFill>
                <a:latin typeface="Alexandria"/>
                <a:ea typeface="Alexandria"/>
                <a:cs typeface="Alexandria"/>
                <a:sym typeface="Alexandria"/>
              </a:rPr>
              <a:t>Logistic Regression</a:t>
            </a:r>
          </a:p>
        </p:txBody>
      </p:sp>
      <p:sp>
        <p:nvSpPr>
          <p:cNvPr id="11" name="TextBox 11"/>
          <p:cNvSpPr txBox="1"/>
          <p:nvPr/>
        </p:nvSpPr>
        <p:spPr>
          <a:xfrm>
            <a:off x="1131689" y="3059609"/>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A simple </a:t>
            </a:r>
            <a:r>
              <a:rPr lang="en-US" sz="1750" b="1">
                <a:solidFill>
                  <a:srgbClr val="404155"/>
                </a:solidFill>
                <a:latin typeface="Arimo Bold"/>
                <a:ea typeface="Arimo Bold"/>
                <a:cs typeface="Arimo Bold"/>
                <a:sym typeface="Arimo Bold"/>
              </a:rPr>
              <a:t>linear classification model</a:t>
            </a:r>
            <a:r>
              <a:rPr lang="en-US" sz="1750">
                <a:solidFill>
                  <a:srgbClr val="404155"/>
                </a:solidFill>
                <a:latin typeface="Arimo"/>
                <a:ea typeface="Arimo"/>
                <a:cs typeface="Arimo"/>
                <a:sym typeface="Arimo"/>
              </a:rPr>
              <a:t>.</a:t>
            </a:r>
          </a:p>
        </p:txBody>
      </p:sp>
      <p:sp>
        <p:nvSpPr>
          <p:cNvPr id="12" name="TextBox 12"/>
          <p:cNvSpPr txBox="1"/>
          <p:nvPr/>
        </p:nvSpPr>
        <p:spPr>
          <a:xfrm>
            <a:off x="1131689" y="3428554"/>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Assumes a straight-line relationship between features and target.</a:t>
            </a:r>
          </a:p>
        </p:txBody>
      </p:sp>
      <p:sp>
        <p:nvSpPr>
          <p:cNvPr id="13" name="TextBox 13"/>
          <p:cNvSpPr txBox="1"/>
          <p:nvPr/>
        </p:nvSpPr>
        <p:spPr>
          <a:xfrm>
            <a:off x="1131689" y="3797499"/>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Useful as a </a:t>
            </a:r>
            <a:r>
              <a:rPr lang="en-US" sz="1750" b="1">
                <a:solidFill>
                  <a:srgbClr val="404155"/>
                </a:solidFill>
                <a:latin typeface="Arimo Bold"/>
                <a:ea typeface="Arimo Bold"/>
                <a:cs typeface="Arimo Bold"/>
                <a:sym typeface="Arimo Bold"/>
              </a:rPr>
              <a:t>baseline model</a:t>
            </a:r>
            <a:r>
              <a:rPr lang="en-US" sz="1750">
                <a:solidFill>
                  <a:srgbClr val="404155"/>
                </a:solidFill>
                <a:latin typeface="Arimo"/>
                <a:ea typeface="Arimo"/>
                <a:cs typeface="Arimo"/>
                <a:sym typeface="Arimo"/>
              </a:rPr>
              <a:t> to compare others against.</a:t>
            </a:r>
          </a:p>
        </p:txBody>
      </p:sp>
      <p:sp>
        <p:nvSpPr>
          <p:cNvPr id="14" name="TextBox 14"/>
          <p:cNvSpPr txBox="1"/>
          <p:nvPr/>
        </p:nvSpPr>
        <p:spPr>
          <a:xfrm>
            <a:off x="1131689" y="4166444"/>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Fast, interpretable, but may </a:t>
            </a:r>
            <a:r>
              <a:rPr lang="en-US" sz="1750" b="1">
                <a:solidFill>
                  <a:srgbClr val="404155"/>
                </a:solidFill>
                <a:latin typeface="Arimo Bold"/>
                <a:ea typeface="Arimo Bold"/>
                <a:cs typeface="Arimo Bold"/>
                <a:sym typeface="Arimo Bold"/>
              </a:rPr>
              <a:t>underperform</a:t>
            </a:r>
            <a:r>
              <a:rPr lang="en-US" sz="1750">
                <a:solidFill>
                  <a:srgbClr val="404155"/>
                </a:solidFill>
                <a:latin typeface="Arimo"/>
                <a:ea typeface="Arimo"/>
                <a:cs typeface="Arimo"/>
                <a:sym typeface="Arimo"/>
              </a:rPr>
              <a:t> when data is non-linear.</a:t>
            </a:r>
          </a:p>
        </p:txBody>
      </p:sp>
      <p:grpSp>
        <p:nvGrpSpPr>
          <p:cNvPr id="15" name="Group 15"/>
          <p:cNvGrpSpPr/>
          <p:nvPr/>
        </p:nvGrpSpPr>
        <p:grpSpPr>
          <a:xfrm>
            <a:off x="792212" y="5124450"/>
            <a:ext cx="113110" cy="113110"/>
            <a:chOff x="0" y="0"/>
            <a:chExt cx="150813" cy="150813"/>
          </a:xfrm>
        </p:grpSpPr>
        <p:sp>
          <p:nvSpPr>
            <p:cNvPr id="16" name="Freeform 16"/>
            <p:cNvSpPr/>
            <p:nvPr/>
          </p:nvSpPr>
          <p:spPr>
            <a:xfrm>
              <a:off x="0" y="0"/>
              <a:ext cx="150876" cy="150876"/>
            </a:xfrm>
            <a:custGeom>
              <a:avLst/>
              <a:gdLst/>
              <a:ahLst/>
              <a:cxnLst/>
              <a:rect l="l" t="t" r="r" b="b"/>
              <a:pathLst>
                <a:path w="150876" h="150876">
                  <a:moveTo>
                    <a:pt x="0" y="75438"/>
                  </a:moveTo>
                  <a:cubicBezTo>
                    <a:pt x="0" y="33782"/>
                    <a:pt x="33782" y="0"/>
                    <a:pt x="75438" y="0"/>
                  </a:cubicBezTo>
                  <a:cubicBezTo>
                    <a:pt x="117094" y="0"/>
                    <a:pt x="150876" y="33782"/>
                    <a:pt x="150876" y="75438"/>
                  </a:cubicBezTo>
                  <a:cubicBezTo>
                    <a:pt x="150876" y="117094"/>
                    <a:pt x="117094" y="150876"/>
                    <a:pt x="75438" y="150876"/>
                  </a:cubicBezTo>
                  <a:cubicBezTo>
                    <a:pt x="33782" y="150876"/>
                    <a:pt x="0" y="117094"/>
                    <a:pt x="0" y="75438"/>
                  </a:cubicBezTo>
                  <a:close/>
                </a:path>
              </a:pathLst>
            </a:custGeom>
            <a:solidFill>
              <a:srgbClr val="1B54DA"/>
            </a:solidFill>
            <a:ln w="12700">
              <a:solidFill>
                <a:srgbClr val="000000"/>
              </a:solidFill>
            </a:ln>
          </p:spPr>
        </p:sp>
      </p:grpSp>
      <p:sp>
        <p:nvSpPr>
          <p:cNvPr id="17" name="TextBox 17"/>
          <p:cNvSpPr txBox="1"/>
          <p:nvPr/>
        </p:nvSpPr>
        <p:spPr>
          <a:xfrm>
            <a:off x="1131689" y="4994672"/>
            <a:ext cx="2829669" cy="363141"/>
          </a:xfrm>
          <a:prstGeom prst="rect">
            <a:avLst/>
          </a:prstGeom>
        </p:spPr>
        <p:txBody>
          <a:bodyPr lIns="0" tIns="0" rIns="0" bIns="0" rtlCol="0" anchor="t">
            <a:spAutoFit/>
          </a:bodyPr>
          <a:lstStyle/>
          <a:p>
            <a:pPr algn="l">
              <a:lnSpc>
                <a:spcPts val="2750"/>
              </a:lnSpc>
            </a:pPr>
            <a:r>
              <a:rPr lang="en-US" sz="2187">
                <a:solidFill>
                  <a:srgbClr val="404155"/>
                </a:solidFill>
                <a:latin typeface="Alexandria"/>
                <a:ea typeface="Alexandria"/>
                <a:cs typeface="Alexandria"/>
                <a:sym typeface="Alexandria"/>
              </a:rPr>
              <a:t>Decision Trees</a:t>
            </a:r>
          </a:p>
        </p:txBody>
      </p:sp>
      <p:sp>
        <p:nvSpPr>
          <p:cNvPr id="18" name="TextBox 18"/>
          <p:cNvSpPr txBox="1"/>
          <p:nvPr/>
        </p:nvSpPr>
        <p:spPr>
          <a:xfrm>
            <a:off x="1131689" y="5488930"/>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A </a:t>
            </a:r>
            <a:r>
              <a:rPr lang="en-US" sz="1750" b="1">
                <a:solidFill>
                  <a:srgbClr val="404155"/>
                </a:solidFill>
                <a:latin typeface="Arimo Bold"/>
                <a:ea typeface="Arimo Bold"/>
                <a:cs typeface="Arimo Bold"/>
                <a:sym typeface="Arimo Bold"/>
              </a:rPr>
              <a:t>non-linear model</a:t>
            </a:r>
            <a:r>
              <a:rPr lang="en-US" sz="1750">
                <a:solidFill>
                  <a:srgbClr val="404155"/>
                </a:solidFill>
                <a:latin typeface="Arimo"/>
                <a:ea typeface="Arimo"/>
                <a:cs typeface="Arimo"/>
                <a:sym typeface="Arimo"/>
              </a:rPr>
              <a:t> that splits data into decision rules.</a:t>
            </a:r>
          </a:p>
        </p:txBody>
      </p:sp>
      <p:sp>
        <p:nvSpPr>
          <p:cNvPr id="19" name="TextBox 19"/>
          <p:cNvSpPr txBox="1"/>
          <p:nvPr/>
        </p:nvSpPr>
        <p:spPr>
          <a:xfrm>
            <a:off x="1131689" y="5857875"/>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Easy to visualize and interpret.</a:t>
            </a:r>
          </a:p>
        </p:txBody>
      </p:sp>
      <p:sp>
        <p:nvSpPr>
          <p:cNvPr id="20" name="TextBox 20"/>
          <p:cNvSpPr txBox="1"/>
          <p:nvPr/>
        </p:nvSpPr>
        <p:spPr>
          <a:xfrm>
            <a:off x="1131689" y="6226820"/>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Captures feature interactions automatically.</a:t>
            </a:r>
          </a:p>
        </p:txBody>
      </p:sp>
      <p:sp>
        <p:nvSpPr>
          <p:cNvPr id="21" name="TextBox 21"/>
          <p:cNvSpPr txBox="1"/>
          <p:nvPr/>
        </p:nvSpPr>
        <p:spPr>
          <a:xfrm>
            <a:off x="1131689" y="6595765"/>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However, single trees can </a:t>
            </a:r>
            <a:r>
              <a:rPr lang="en-US" sz="1750" b="1">
                <a:solidFill>
                  <a:srgbClr val="404155"/>
                </a:solidFill>
                <a:latin typeface="Arimo Bold"/>
                <a:ea typeface="Arimo Bold"/>
                <a:cs typeface="Arimo Bold"/>
                <a:sym typeface="Arimo Bold"/>
              </a:rPr>
              <a:t>overfit</a:t>
            </a:r>
            <a:r>
              <a:rPr lang="en-US" sz="1750">
                <a:solidFill>
                  <a:srgbClr val="404155"/>
                </a:solidFill>
                <a:latin typeface="Arimo"/>
                <a:ea typeface="Arimo"/>
                <a:cs typeface="Arimo"/>
                <a:sym typeface="Arimo"/>
              </a:rPr>
              <a:t> and may not generalize well.</a:t>
            </a:r>
          </a:p>
        </p:txBody>
      </p:sp>
      <p:grpSp>
        <p:nvGrpSpPr>
          <p:cNvPr id="22" name="Group 22"/>
          <p:cNvGrpSpPr/>
          <p:nvPr/>
        </p:nvGrpSpPr>
        <p:grpSpPr>
          <a:xfrm>
            <a:off x="792212" y="7553771"/>
            <a:ext cx="113110" cy="113110"/>
            <a:chOff x="0" y="0"/>
            <a:chExt cx="150813" cy="150813"/>
          </a:xfrm>
        </p:grpSpPr>
        <p:sp>
          <p:nvSpPr>
            <p:cNvPr id="23" name="Freeform 23"/>
            <p:cNvSpPr/>
            <p:nvPr/>
          </p:nvSpPr>
          <p:spPr>
            <a:xfrm>
              <a:off x="0" y="0"/>
              <a:ext cx="150876" cy="150876"/>
            </a:xfrm>
            <a:custGeom>
              <a:avLst/>
              <a:gdLst/>
              <a:ahLst/>
              <a:cxnLst/>
              <a:rect l="l" t="t" r="r" b="b"/>
              <a:pathLst>
                <a:path w="150876" h="150876">
                  <a:moveTo>
                    <a:pt x="0" y="75438"/>
                  </a:moveTo>
                  <a:cubicBezTo>
                    <a:pt x="0" y="33782"/>
                    <a:pt x="33782" y="0"/>
                    <a:pt x="75438" y="0"/>
                  </a:cubicBezTo>
                  <a:cubicBezTo>
                    <a:pt x="117094" y="0"/>
                    <a:pt x="150876" y="33782"/>
                    <a:pt x="150876" y="75438"/>
                  </a:cubicBezTo>
                  <a:cubicBezTo>
                    <a:pt x="150876" y="117094"/>
                    <a:pt x="117094" y="150876"/>
                    <a:pt x="75438" y="150876"/>
                  </a:cubicBezTo>
                  <a:cubicBezTo>
                    <a:pt x="33782" y="150876"/>
                    <a:pt x="0" y="117094"/>
                    <a:pt x="0" y="75438"/>
                  </a:cubicBezTo>
                  <a:close/>
                </a:path>
              </a:pathLst>
            </a:custGeom>
            <a:solidFill>
              <a:srgbClr val="1B54DA"/>
            </a:solidFill>
            <a:ln w="12700">
              <a:solidFill>
                <a:srgbClr val="000000"/>
              </a:solidFill>
            </a:ln>
          </p:spPr>
        </p:sp>
      </p:grpSp>
      <p:sp>
        <p:nvSpPr>
          <p:cNvPr id="24" name="TextBox 24"/>
          <p:cNvSpPr txBox="1"/>
          <p:nvPr/>
        </p:nvSpPr>
        <p:spPr>
          <a:xfrm>
            <a:off x="1131689" y="7423994"/>
            <a:ext cx="2829669" cy="363141"/>
          </a:xfrm>
          <a:prstGeom prst="rect">
            <a:avLst/>
          </a:prstGeom>
        </p:spPr>
        <p:txBody>
          <a:bodyPr lIns="0" tIns="0" rIns="0" bIns="0" rtlCol="0" anchor="t">
            <a:spAutoFit/>
          </a:bodyPr>
          <a:lstStyle/>
          <a:p>
            <a:pPr algn="l">
              <a:lnSpc>
                <a:spcPts val="2750"/>
              </a:lnSpc>
            </a:pPr>
            <a:r>
              <a:rPr lang="en-US" sz="2187">
                <a:solidFill>
                  <a:srgbClr val="404155"/>
                </a:solidFill>
                <a:latin typeface="Alexandria"/>
                <a:ea typeface="Alexandria"/>
                <a:cs typeface="Alexandria"/>
                <a:sym typeface="Alexandria"/>
              </a:rPr>
              <a:t>Random Forest</a:t>
            </a:r>
          </a:p>
        </p:txBody>
      </p:sp>
      <p:sp>
        <p:nvSpPr>
          <p:cNvPr id="25" name="TextBox 25"/>
          <p:cNvSpPr txBox="1"/>
          <p:nvPr/>
        </p:nvSpPr>
        <p:spPr>
          <a:xfrm>
            <a:off x="1131689" y="7918251"/>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An </a:t>
            </a:r>
            <a:r>
              <a:rPr lang="en-US" sz="1750" b="1">
                <a:solidFill>
                  <a:srgbClr val="404155"/>
                </a:solidFill>
                <a:latin typeface="Arimo Bold"/>
                <a:ea typeface="Arimo Bold"/>
                <a:cs typeface="Arimo Bold"/>
                <a:sym typeface="Arimo Bold"/>
              </a:rPr>
              <a:t>ensemble model</a:t>
            </a:r>
            <a:r>
              <a:rPr lang="en-US" sz="1750">
                <a:solidFill>
                  <a:srgbClr val="404155"/>
                </a:solidFill>
                <a:latin typeface="Arimo"/>
                <a:ea typeface="Arimo"/>
                <a:cs typeface="Arimo"/>
                <a:sym typeface="Arimo"/>
              </a:rPr>
              <a:t> of many decision trees.</a:t>
            </a:r>
          </a:p>
        </p:txBody>
      </p:sp>
      <p:sp>
        <p:nvSpPr>
          <p:cNvPr id="26" name="TextBox 26"/>
          <p:cNvSpPr txBox="1"/>
          <p:nvPr/>
        </p:nvSpPr>
        <p:spPr>
          <a:xfrm>
            <a:off x="1131689" y="8287196"/>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Each tree sees a random subset of data → reduces overfitting.</a:t>
            </a:r>
          </a:p>
        </p:txBody>
      </p:sp>
      <p:sp>
        <p:nvSpPr>
          <p:cNvPr id="27" name="TextBox 27"/>
          <p:cNvSpPr txBox="1"/>
          <p:nvPr/>
        </p:nvSpPr>
        <p:spPr>
          <a:xfrm>
            <a:off x="1131689" y="8656141"/>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Handles non-linearity, imbalanced data, and complex patterns very well.</a:t>
            </a:r>
          </a:p>
        </p:txBody>
      </p:sp>
      <p:sp>
        <p:nvSpPr>
          <p:cNvPr id="28" name="TextBox 28"/>
          <p:cNvSpPr txBox="1"/>
          <p:nvPr/>
        </p:nvSpPr>
        <p:spPr>
          <a:xfrm>
            <a:off x="1131689" y="9025086"/>
            <a:ext cx="7736235" cy="385019"/>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404155"/>
                </a:solidFill>
                <a:latin typeface="Arimo"/>
                <a:ea typeface="Arimo"/>
                <a:cs typeface="Arimo"/>
                <a:sym typeface="Arimo"/>
              </a:rPr>
              <a:t>Typically provides </a:t>
            </a:r>
            <a:r>
              <a:rPr lang="en-US" sz="1750" b="1">
                <a:solidFill>
                  <a:srgbClr val="404155"/>
                </a:solidFill>
                <a:latin typeface="Arimo Bold"/>
                <a:ea typeface="Arimo Bold"/>
                <a:cs typeface="Arimo Bold"/>
                <a:sym typeface="Arimo Bold"/>
              </a:rPr>
              <a:t>higher accuracy and stability</a:t>
            </a:r>
            <a:r>
              <a:rPr lang="en-US" sz="1750">
                <a:solidFill>
                  <a:srgbClr val="404155"/>
                </a:solidFill>
                <a:latin typeface="Arimo"/>
                <a:ea typeface="Arimo"/>
                <a:cs typeface="Arimo"/>
                <a:sym typeface="Arimo"/>
              </a:rPr>
              <a:t> than single models.</a:t>
            </a:r>
          </a:p>
        </p:txBody>
      </p:sp>
      <p:sp>
        <p:nvSpPr>
          <p:cNvPr id="29" name="TextBox 29"/>
          <p:cNvSpPr txBox="1"/>
          <p:nvPr/>
        </p:nvSpPr>
        <p:spPr>
          <a:xfrm>
            <a:off x="9429601" y="1876722"/>
            <a:ext cx="4065686" cy="443508"/>
          </a:xfrm>
          <a:prstGeom prst="rect">
            <a:avLst/>
          </a:prstGeom>
        </p:spPr>
        <p:txBody>
          <a:bodyPr lIns="0" tIns="0" rIns="0" bIns="0" rtlCol="0" anchor="t">
            <a:spAutoFit/>
          </a:bodyPr>
          <a:lstStyle/>
          <a:p>
            <a:pPr algn="l">
              <a:lnSpc>
                <a:spcPts val="3312"/>
              </a:lnSpc>
            </a:pPr>
            <a:r>
              <a:rPr lang="en-US" sz="2625">
                <a:solidFill>
                  <a:srgbClr val="1B1B27"/>
                </a:solidFill>
                <a:latin typeface="Alexandria"/>
                <a:ea typeface="Alexandria"/>
                <a:cs typeface="Alexandria"/>
                <a:sym typeface="Alexandria"/>
              </a:rPr>
              <a:t>Top Feature Importance</a:t>
            </a:r>
          </a:p>
        </p:txBody>
      </p:sp>
      <p:sp>
        <p:nvSpPr>
          <p:cNvPr id="30" name="TextBox 30"/>
          <p:cNvSpPr txBox="1"/>
          <p:nvPr/>
        </p:nvSpPr>
        <p:spPr>
          <a:xfrm>
            <a:off x="9429601" y="2451348"/>
            <a:ext cx="8075711" cy="819448"/>
          </a:xfrm>
          <a:prstGeom prst="rect">
            <a:avLst/>
          </a:prstGeom>
        </p:spPr>
        <p:txBody>
          <a:bodyPr lIns="0" tIns="0" rIns="0" bIns="0" rtlCol="0" anchor="t">
            <a:spAutoFit/>
          </a:bodyPr>
          <a:lstStyle/>
          <a:p>
            <a:pPr marL="263922" lvl="1" indent="-131961" algn="l">
              <a:lnSpc>
                <a:spcPts val="2812"/>
              </a:lnSpc>
              <a:buFont typeface="Arial"/>
              <a:buChar char="•"/>
            </a:pPr>
            <a:r>
              <a:rPr lang="en-US" sz="1750" b="1">
                <a:solidFill>
                  <a:srgbClr val="404155"/>
                </a:solidFill>
                <a:latin typeface="Arimo Bold"/>
                <a:ea typeface="Arimo Bold"/>
                <a:cs typeface="Arimo Bold"/>
                <a:sym typeface="Arimo Bold"/>
              </a:rPr>
              <a:t>Vehicle Damage</a:t>
            </a:r>
            <a:r>
              <a:rPr lang="en-US" sz="1750">
                <a:solidFill>
                  <a:srgbClr val="404155"/>
                </a:solidFill>
                <a:latin typeface="Arimo"/>
                <a:ea typeface="Arimo"/>
                <a:cs typeface="Arimo"/>
                <a:sym typeface="Arimo"/>
              </a:rPr>
              <a:t> → Customers with past vehicle damage show much higher interest.</a:t>
            </a:r>
          </a:p>
        </p:txBody>
      </p:sp>
      <p:sp>
        <p:nvSpPr>
          <p:cNvPr id="31" name="TextBox 31"/>
          <p:cNvSpPr txBox="1"/>
          <p:nvPr/>
        </p:nvSpPr>
        <p:spPr>
          <a:xfrm>
            <a:off x="9429601" y="3254722"/>
            <a:ext cx="8075711" cy="819448"/>
          </a:xfrm>
          <a:prstGeom prst="rect">
            <a:avLst/>
          </a:prstGeom>
        </p:spPr>
        <p:txBody>
          <a:bodyPr lIns="0" tIns="0" rIns="0" bIns="0" rtlCol="0" anchor="t">
            <a:spAutoFit/>
          </a:bodyPr>
          <a:lstStyle/>
          <a:p>
            <a:pPr marL="263922" lvl="1" indent="-131961" algn="l">
              <a:lnSpc>
                <a:spcPts val="2812"/>
              </a:lnSpc>
              <a:buFont typeface="Arial"/>
              <a:buChar char="•"/>
            </a:pPr>
            <a:r>
              <a:rPr lang="en-US" sz="1750" b="1">
                <a:solidFill>
                  <a:srgbClr val="404155"/>
                </a:solidFill>
                <a:latin typeface="Arimo Bold"/>
                <a:ea typeface="Arimo Bold"/>
                <a:cs typeface="Arimo Bold"/>
                <a:sym typeface="Arimo Bold"/>
              </a:rPr>
              <a:t>Previously Insured</a:t>
            </a:r>
            <a:r>
              <a:rPr lang="en-US" sz="1750">
                <a:solidFill>
                  <a:srgbClr val="404155"/>
                </a:solidFill>
                <a:latin typeface="Arimo"/>
                <a:ea typeface="Arimo"/>
                <a:cs typeface="Arimo"/>
                <a:sym typeface="Arimo"/>
              </a:rPr>
              <a:t> → Customers who were </a:t>
            </a:r>
            <a:r>
              <a:rPr lang="en-US" sz="1750" i="1">
                <a:solidFill>
                  <a:srgbClr val="404155"/>
                </a:solidFill>
                <a:latin typeface="Arimo Italics"/>
                <a:ea typeface="Arimo Italics"/>
                <a:cs typeface="Arimo Italics"/>
                <a:sym typeface="Arimo Italics"/>
              </a:rPr>
              <a:t>not</a:t>
            </a:r>
            <a:r>
              <a:rPr lang="en-US" sz="1750">
                <a:solidFill>
                  <a:srgbClr val="404155"/>
                </a:solidFill>
                <a:latin typeface="Arimo"/>
                <a:ea typeface="Arimo"/>
                <a:cs typeface="Arimo"/>
                <a:sym typeface="Arimo"/>
              </a:rPr>
              <a:t> previously insured respond the most.</a:t>
            </a:r>
          </a:p>
        </p:txBody>
      </p:sp>
      <p:sp>
        <p:nvSpPr>
          <p:cNvPr id="32" name="TextBox 32"/>
          <p:cNvSpPr txBox="1"/>
          <p:nvPr/>
        </p:nvSpPr>
        <p:spPr>
          <a:xfrm>
            <a:off x="9429601" y="4058096"/>
            <a:ext cx="8075711" cy="819447"/>
          </a:xfrm>
          <a:prstGeom prst="rect">
            <a:avLst/>
          </a:prstGeom>
        </p:spPr>
        <p:txBody>
          <a:bodyPr lIns="0" tIns="0" rIns="0" bIns="0" rtlCol="0" anchor="t">
            <a:spAutoFit/>
          </a:bodyPr>
          <a:lstStyle/>
          <a:p>
            <a:pPr marL="263922" lvl="1" indent="-131961" algn="l">
              <a:lnSpc>
                <a:spcPts val="2812"/>
              </a:lnSpc>
              <a:buFont typeface="Arial"/>
              <a:buChar char="•"/>
            </a:pPr>
            <a:r>
              <a:rPr lang="en-US" sz="1750" b="1">
                <a:solidFill>
                  <a:srgbClr val="404155"/>
                </a:solidFill>
                <a:latin typeface="Arimo Bold"/>
                <a:ea typeface="Arimo Bold"/>
                <a:cs typeface="Arimo Bold"/>
                <a:sym typeface="Arimo Bold"/>
              </a:rPr>
              <a:t>Vehicle Age</a:t>
            </a:r>
            <a:r>
              <a:rPr lang="en-US" sz="1750">
                <a:solidFill>
                  <a:srgbClr val="404155"/>
                </a:solidFill>
                <a:latin typeface="Arimo"/>
                <a:ea typeface="Arimo"/>
                <a:cs typeface="Arimo"/>
                <a:sym typeface="Arimo"/>
              </a:rPr>
              <a:t> → Older vehicles (&gt;2 years) show higher likelihood of response.</a:t>
            </a:r>
          </a:p>
        </p:txBody>
      </p:sp>
      <p:sp>
        <p:nvSpPr>
          <p:cNvPr id="33" name="TextBox 33"/>
          <p:cNvSpPr txBox="1"/>
          <p:nvPr/>
        </p:nvSpPr>
        <p:spPr>
          <a:xfrm>
            <a:off x="9429601" y="4861471"/>
            <a:ext cx="8075711" cy="457349"/>
          </a:xfrm>
          <a:prstGeom prst="rect">
            <a:avLst/>
          </a:prstGeom>
        </p:spPr>
        <p:txBody>
          <a:bodyPr lIns="0" tIns="0" rIns="0" bIns="0" rtlCol="0" anchor="t">
            <a:spAutoFit/>
          </a:bodyPr>
          <a:lstStyle/>
          <a:p>
            <a:pPr marL="263922" lvl="1" indent="-131961" algn="l">
              <a:lnSpc>
                <a:spcPts val="2812"/>
              </a:lnSpc>
              <a:buFont typeface="Arial"/>
              <a:buChar char="•"/>
            </a:pPr>
            <a:r>
              <a:rPr lang="en-US" sz="1750" b="1">
                <a:solidFill>
                  <a:srgbClr val="404155"/>
                </a:solidFill>
                <a:latin typeface="Arimo Bold"/>
                <a:ea typeface="Arimo Bold"/>
                <a:cs typeface="Arimo Bold"/>
                <a:sym typeface="Arimo Bold"/>
              </a:rPr>
              <a:t>Age</a:t>
            </a:r>
            <a:r>
              <a:rPr lang="en-US" sz="1750">
                <a:solidFill>
                  <a:srgbClr val="404155"/>
                </a:solidFill>
                <a:latin typeface="Arimo"/>
                <a:ea typeface="Arimo"/>
                <a:cs typeface="Arimo"/>
                <a:sym typeface="Arimo"/>
              </a:rPr>
              <a:t> → Slight positive influence; responders tend to be slightly older.</a:t>
            </a:r>
          </a:p>
        </p:txBody>
      </p:sp>
      <p:grpSp>
        <p:nvGrpSpPr>
          <p:cNvPr id="34" name="Group 34"/>
          <p:cNvGrpSpPr/>
          <p:nvPr/>
        </p:nvGrpSpPr>
        <p:grpSpPr>
          <a:xfrm>
            <a:off x="9429601" y="5573465"/>
            <a:ext cx="8075711" cy="3496270"/>
            <a:chOff x="0" y="0"/>
            <a:chExt cx="10767615" cy="4661693"/>
          </a:xfrm>
        </p:grpSpPr>
        <p:sp>
          <p:nvSpPr>
            <p:cNvPr id="35" name="Freeform 35"/>
            <p:cNvSpPr/>
            <p:nvPr/>
          </p:nvSpPr>
          <p:spPr>
            <a:xfrm>
              <a:off x="0" y="0"/>
              <a:ext cx="10767568" cy="4661662"/>
            </a:xfrm>
            <a:custGeom>
              <a:avLst/>
              <a:gdLst/>
              <a:ahLst/>
              <a:cxnLst/>
              <a:rect l="l" t="t" r="r" b="b"/>
              <a:pathLst>
                <a:path w="10767568" h="4661662">
                  <a:moveTo>
                    <a:pt x="0" y="126746"/>
                  </a:moveTo>
                  <a:cubicBezTo>
                    <a:pt x="0" y="56769"/>
                    <a:pt x="56769" y="0"/>
                    <a:pt x="126746" y="0"/>
                  </a:cubicBezTo>
                  <a:lnTo>
                    <a:pt x="10640822" y="0"/>
                  </a:lnTo>
                  <a:cubicBezTo>
                    <a:pt x="10710799" y="0"/>
                    <a:pt x="10767568" y="56769"/>
                    <a:pt x="10767568" y="126746"/>
                  </a:cubicBezTo>
                  <a:lnTo>
                    <a:pt x="10767568" y="4534916"/>
                  </a:lnTo>
                  <a:cubicBezTo>
                    <a:pt x="10767568" y="4604893"/>
                    <a:pt x="10710799" y="4661662"/>
                    <a:pt x="10640822" y="4661662"/>
                  </a:cubicBezTo>
                  <a:lnTo>
                    <a:pt x="126746" y="4661662"/>
                  </a:lnTo>
                  <a:cubicBezTo>
                    <a:pt x="56769" y="4661662"/>
                    <a:pt x="0" y="4604893"/>
                    <a:pt x="0" y="4534916"/>
                  </a:cubicBezTo>
                  <a:close/>
                </a:path>
              </a:pathLst>
            </a:custGeom>
            <a:solidFill>
              <a:srgbClr val="BBCDF7"/>
            </a:solidFill>
            <a:ln w="12700">
              <a:solidFill>
                <a:srgbClr val="000000"/>
              </a:solidFill>
            </a:ln>
          </p:spPr>
        </p:sp>
      </p:grpSp>
      <p:grpSp>
        <p:nvGrpSpPr>
          <p:cNvPr id="36" name="Group 36"/>
          <p:cNvGrpSpPr>
            <a:grpSpLocks noChangeAspect="1"/>
          </p:cNvGrpSpPr>
          <p:nvPr/>
        </p:nvGrpSpPr>
        <p:grpSpPr>
          <a:xfrm>
            <a:off x="9655969" y="5896421"/>
            <a:ext cx="282923" cy="226368"/>
            <a:chOff x="0" y="0"/>
            <a:chExt cx="377230" cy="301823"/>
          </a:xfrm>
        </p:grpSpPr>
        <p:sp>
          <p:nvSpPr>
            <p:cNvPr id="37" name="Freeform 37" descr="preencoded.png"/>
            <p:cNvSpPr/>
            <p:nvPr/>
          </p:nvSpPr>
          <p:spPr>
            <a:xfrm>
              <a:off x="0" y="0"/>
              <a:ext cx="377190" cy="301879"/>
            </a:xfrm>
            <a:custGeom>
              <a:avLst/>
              <a:gdLst/>
              <a:ahLst/>
              <a:cxnLst/>
              <a:rect l="l" t="t" r="r" b="b"/>
              <a:pathLst>
                <a:path w="377190" h="301879">
                  <a:moveTo>
                    <a:pt x="0" y="0"/>
                  </a:moveTo>
                  <a:lnTo>
                    <a:pt x="377190" y="0"/>
                  </a:lnTo>
                  <a:lnTo>
                    <a:pt x="377190" y="301879"/>
                  </a:lnTo>
                  <a:lnTo>
                    <a:pt x="0" y="301879"/>
                  </a:lnTo>
                  <a:lnTo>
                    <a:pt x="0" y="0"/>
                  </a:lnTo>
                  <a:close/>
                </a:path>
              </a:pathLst>
            </a:custGeom>
            <a:blipFill>
              <a:blip r:embed="rId3"/>
              <a:stretch>
                <a:fillRect l="-6" r="-17" b="18"/>
              </a:stretch>
            </a:blipFill>
          </p:spPr>
        </p:sp>
      </p:grpSp>
      <p:sp>
        <p:nvSpPr>
          <p:cNvPr id="38" name="TextBox 38"/>
          <p:cNvSpPr txBox="1"/>
          <p:nvPr/>
        </p:nvSpPr>
        <p:spPr>
          <a:xfrm>
            <a:off x="10165259" y="5761136"/>
            <a:ext cx="7113686" cy="457349"/>
          </a:xfrm>
          <a:prstGeom prst="rect">
            <a:avLst/>
          </a:prstGeom>
        </p:spPr>
        <p:txBody>
          <a:bodyPr lIns="0" tIns="0" rIns="0" bIns="0" rtlCol="0" anchor="t">
            <a:spAutoFit/>
          </a:bodyPr>
          <a:lstStyle/>
          <a:p>
            <a:pPr algn="l">
              <a:lnSpc>
                <a:spcPts val="2812"/>
              </a:lnSpc>
            </a:pPr>
            <a:r>
              <a:rPr lang="en-US" sz="1750" b="1">
                <a:solidFill>
                  <a:srgbClr val="000000"/>
                </a:solidFill>
                <a:latin typeface="Arimo Bold"/>
                <a:ea typeface="Arimo Bold"/>
                <a:cs typeface="Arimo Bold"/>
                <a:sym typeface="Arimo Bold"/>
              </a:rPr>
              <a:t>Cross-validation</a:t>
            </a:r>
            <a:r>
              <a:rPr lang="en-US" sz="1750">
                <a:solidFill>
                  <a:srgbClr val="000000"/>
                </a:solidFill>
                <a:latin typeface="Arimo"/>
                <a:ea typeface="Arimo"/>
                <a:cs typeface="Arimo"/>
                <a:sym typeface="Arimo"/>
              </a:rPr>
              <a:t> (Model Reliability)</a:t>
            </a:r>
          </a:p>
        </p:txBody>
      </p:sp>
      <p:sp>
        <p:nvSpPr>
          <p:cNvPr id="39" name="TextBox 39"/>
          <p:cNvSpPr txBox="1"/>
          <p:nvPr/>
        </p:nvSpPr>
        <p:spPr>
          <a:xfrm>
            <a:off x="10165259" y="6326832"/>
            <a:ext cx="7113686" cy="819448"/>
          </a:xfrm>
          <a:prstGeom prst="rect">
            <a:avLst/>
          </a:prstGeom>
        </p:spPr>
        <p:txBody>
          <a:bodyPr lIns="0" tIns="0" rIns="0" bIns="0" rtlCol="0" anchor="t">
            <a:spAutoFit/>
          </a:bodyPr>
          <a:lstStyle/>
          <a:p>
            <a:pPr algn="l">
              <a:lnSpc>
                <a:spcPts val="2812"/>
              </a:lnSpc>
            </a:pPr>
            <a:r>
              <a:rPr lang="en-US" sz="1750">
                <a:solidFill>
                  <a:srgbClr val="000000"/>
                </a:solidFill>
                <a:latin typeface="Arimo"/>
                <a:ea typeface="Arimo"/>
                <a:cs typeface="Arimo"/>
                <a:sym typeface="Arimo"/>
              </a:rPr>
              <a:t>Applied </a:t>
            </a:r>
            <a:r>
              <a:rPr lang="en-US" sz="1750" b="1">
                <a:solidFill>
                  <a:srgbClr val="000000"/>
                </a:solidFill>
                <a:latin typeface="Arimo Bold"/>
                <a:ea typeface="Arimo Bold"/>
                <a:cs typeface="Arimo Bold"/>
                <a:sym typeface="Arimo Bold"/>
              </a:rPr>
              <a:t>k-fold cross-validation</a:t>
            </a:r>
            <a:r>
              <a:rPr lang="en-US" sz="1750">
                <a:solidFill>
                  <a:srgbClr val="000000"/>
                </a:solidFill>
                <a:latin typeface="Arimo"/>
                <a:ea typeface="Arimo"/>
                <a:cs typeface="Arimo"/>
                <a:sym typeface="Arimo"/>
              </a:rPr>
              <a:t> on logistic regression and random forest models.</a:t>
            </a:r>
          </a:p>
        </p:txBody>
      </p:sp>
      <p:sp>
        <p:nvSpPr>
          <p:cNvPr id="40" name="TextBox 40"/>
          <p:cNvSpPr txBox="1"/>
          <p:nvPr/>
        </p:nvSpPr>
        <p:spPr>
          <a:xfrm>
            <a:off x="10165259" y="7254627"/>
            <a:ext cx="7113686" cy="819447"/>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000000"/>
                </a:solidFill>
                <a:latin typeface="Arimo"/>
                <a:ea typeface="Arimo"/>
                <a:cs typeface="Arimo"/>
                <a:sym typeface="Arimo"/>
              </a:rPr>
              <a:t>Ensured the model’s performance is </a:t>
            </a:r>
            <a:r>
              <a:rPr lang="en-US" sz="1750" b="1">
                <a:solidFill>
                  <a:srgbClr val="000000"/>
                </a:solidFill>
                <a:latin typeface="Arimo Bold"/>
                <a:ea typeface="Arimo Bold"/>
                <a:cs typeface="Arimo Bold"/>
                <a:sym typeface="Arimo Bold"/>
              </a:rPr>
              <a:t>stable, robust, and not overfitting</a:t>
            </a:r>
            <a:r>
              <a:rPr lang="en-US" sz="1750">
                <a:solidFill>
                  <a:srgbClr val="000000"/>
                </a:solidFill>
                <a:latin typeface="Arimo"/>
                <a:ea typeface="Arimo"/>
                <a:cs typeface="Arimo"/>
                <a:sym typeface="Arimo"/>
              </a:rPr>
              <a:t>.</a:t>
            </a:r>
          </a:p>
        </p:txBody>
      </p:sp>
      <p:sp>
        <p:nvSpPr>
          <p:cNvPr id="41" name="TextBox 41"/>
          <p:cNvSpPr txBox="1"/>
          <p:nvPr/>
        </p:nvSpPr>
        <p:spPr>
          <a:xfrm>
            <a:off x="10165259" y="8058001"/>
            <a:ext cx="7113686" cy="819448"/>
          </a:xfrm>
          <a:prstGeom prst="rect">
            <a:avLst/>
          </a:prstGeom>
        </p:spPr>
        <p:txBody>
          <a:bodyPr lIns="0" tIns="0" rIns="0" bIns="0" rtlCol="0" anchor="t">
            <a:spAutoFit/>
          </a:bodyPr>
          <a:lstStyle/>
          <a:p>
            <a:pPr marL="263922" lvl="1" indent="-131961" algn="l">
              <a:lnSpc>
                <a:spcPts val="2812"/>
              </a:lnSpc>
              <a:buFont typeface="Arial"/>
              <a:buChar char="•"/>
            </a:pPr>
            <a:r>
              <a:rPr lang="en-US" sz="1750">
                <a:solidFill>
                  <a:srgbClr val="000000"/>
                </a:solidFill>
                <a:latin typeface="Arimo"/>
                <a:ea typeface="Arimo"/>
                <a:cs typeface="Arimo"/>
                <a:sym typeface="Arimo"/>
              </a:rPr>
              <a:t>Achieved </a:t>
            </a:r>
            <a:r>
              <a:rPr lang="en-US" sz="1750" b="1">
                <a:solidFill>
                  <a:srgbClr val="000000"/>
                </a:solidFill>
                <a:latin typeface="Arimo Bold"/>
                <a:ea typeface="Arimo Bold"/>
                <a:cs typeface="Arimo Bold"/>
                <a:sym typeface="Arimo Bold"/>
              </a:rPr>
              <a:t>consistent ROC-AUC scores</a:t>
            </a:r>
            <a:r>
              <a:rPr lang="en-US" sz="1750">
                <a:solidFill>
                  <a:srgbClr val="000000"/>
                </a:solidFill>
                <a:latin typeface="Arimo"/>
                <a:ea typeface="Arimo"/>
                <a:cs typeface="Arimo"/>
                <a:sym typeface="Arimo"/>
              </a:rPr>
              <a:t>, confirming good generalization.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1389</Words>
  <Application>Microsoft Office PowerPoint</Application>
  <PresentationFormat>Custom</PresentationFormat>
  <Paragraphs>239</Paragraphs>
  <Slides>13</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Alexandria</vt:lpstr>
      <vt:lpstr>Arimo Bold</vt:lpstr>
      <vt:lpstr>Calibri</vt:lpstr>
      <vt:lpstr>Consolas</vt:lpstr>
      <vt:lpstr>Arimo</vt:lpstr>
      <vt:lpstr>Arimo Italics</vt:lpstr>
      <vt:lpstr>Alexandria Bold</vt:lpstr>
      <vt:lpstr>League Spartan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Insurance-Customer-Response-Prediction (1).pptx</dc:title>
  <cp:lastModifiedBy>Lenovo</cp:lastModifiedBy>
  <cp:revision>2</cp:revision>
  <dcterms:created xsi:type="dcterms:W3CDTF">2006-08-16T00:00:00Z</dcterms:created>
  <dcterms:modified xsi:type="dcterms:W3CDTF">2026-01-13T05:43:18Z</dcterms:modified>
  <dc:identifier>DAG6qjEHHGQ</dc:identifier>
</cp:coreProperties>
</file>

<file path=docProps/thumbnail.jpeg>
</file>